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20"/>
  </p:notesMasterIdLst>
  <p:sldIdLst>
    <p:sldId id="281" r:id="rId5"/>
    <p:sldId id="286" r:id="rId6"/>
    <p:sldId id="287" r:id="rId7"/>
    <p:sldId id="312" r:id="rId8"/>
    <p:sldId id="313" r:id="rId9"/>
    <p:sldId id="314" r:id="rId10"/>
    <p:sldId id="315" r:id="rId11"/>
    <p:sldId id="316" r:id="rId12"/>
    <p:sldId id="317" r:id="rId13"/>
    <p:sldId id="318" r:id="rId14"/>
    <p:sldId id="319" r:id="rId15"/>
    <p:sldId id="320" r:id="rId16"/>
    <p:sldId id="321" r:id="rId17"/>
    <p:sldId id="322" r:id="rId18"/>
    <p:sldId id="323"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key, Melissa (ILS)" initials="MM(" lastIdx="1" clrIdx="0">
    <p:extLst>
      <p:ext uri="{19B8F6BF-5375-455C-9EA6-DF929625EA0E}">
        <p15:presenceInfo xmlns:p15="http://schemas.microsoft.com/office/powerpoint/2012/main" userId="S::melissa.mackey@ils.ny.gov::cb3d3a5d-0baa-47df-b1bf-b23263e67ab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608" autoAdjust="0"/>
  </p:normalViewPr>
  <p:slideViewPr>
    <p:cSldViewPr snapToGrid="0">
      <p:cViewPr varScale="1">
        <p:scale>
          <a:sx n="61" d="100"/>
          <a:sy n="61" d="100"/>
        </p:scale>
        <p:origin x="166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22" tIns="46561" rIns="93122" bIns="46561" rtlCol="0"/>
          <a:lstStyle>
            <a:lvl1pPr algn="l">
              <a:defRPr sz="1200"/>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93122" tIns="46561" rIns="93122" bIns="46561" rtlCol="0"/>
          <a:lstStyle>
            <a:lvl1pPr algn="r">
              <a:defRPr sz="1200"/>
            </a:lvl1pPr>
          </a:lstStyle>
          <a:p>
            <a:fld id="{0DC3F26E-498E-4363-9A8D-C406D91F85E3}" type="datetimeFigureOut">
              <a:rPr lang="en-US" smtClean="0"/>
              <a:t>3/10/2022</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22" tIns="46561" rIns="93122" bIns="46561" rtlCol="0" anchor="ctr"/>
          <a:lstStyle/>
          <a:p>
            <a:endParaRPr lang="en-US"/>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22" tIns="46561" rIns="93122" bIns="4656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22" tIns="46561" rIns="93122" bIns="46561"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3122" tIns="46561" rIns="93122" bIns="46561" rtlCol="0" anchor="b"/>
          <a:lstStyle>
            <a:lvl1pPr algn="r">
              <a:defRPr sz="1200"/>
            </a:lvl1pPr>
          </a:lstStyle>
          <a:p>
            <a:fld id="{3A9823BD-3ECA-4931-8888-679628ACF9DA}" type="slidenum">
              <a:rPr lang="en-US" smtClean="0"/>
              <a:t>‹#›</a:t>
            </a:fld>
            <a:endParaRPr lang="en-US"/>
          </a:p>
        </p:txBody>
      </p:sp>
    </p:spTree>
    <p:extLst>
      <p:ext uri="{BB962C8B-B14F-4D97-AF65-F5344CB8AC3E}">
        <p14:creationId xmlns:p14="http://schemas.microsoft.com/office/powerpoint/2010/main" val="2286550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1</a:t>
            </a:fld>
            <a:endParaRPr lang="en-US"/>
          </a:p>
        </p:txBody>
      </p:sp>
    </p:spTree>
    <p:extLst>
      <p:ext uri="{BB962C8B-B14F-4D97-AF65-F5344CB8AC3E}">
        <p14:creationId xmlns:p14="http://schemas.microsoft.com/office/powerpoint/2010/main" val="152225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10</a:t>
            </a:fld>
            <a:endParaRPr lang="en-US"/>
          </a:p>
        </p:txBody>
      </p:sp>
    </p:spTree>
    <p:extLst>
      <p:ext uri="{BB962C8B-B14F-4D97-AF65-F5344CB8AC3E}">
        <p14:creationId xmlns:p14="http://schemas.microsoft.com/office/powerpoint/2010/main" val="3300482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11</a:t>
            </a:fld>
            <a:endParaRPr lang="en-US"/>
          </a:p>
        </p:txBody>
      </p:sp>
    </p:spTree>
    <p:extLst>
      <p:ext uri="{BB962C8B-B14F-4D97-AF65-F5344CB8AC3E}">
        <p14:creationId xmlns:p14="http://schemas.microsoft.com/office/powerpoint/2010/main" val="847224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12</a:t>
            </a:fld>
            <a:endParaRPr lang="en-US"/>
          </a:p>
        </p:txBody>
      </p:sp>
    </p:spTree>
    <p:extLst>
      <p:ext uri="{BB962C8B-B14F-4D97-AF65-F5344CB8AC3E}">
        <p14:creationId xmlns:p14="http://schemas.microsoft.com/office/powerpoint/2010/main" val="1494145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13</a:t>
            </a:fld>
            <a:endParaRPr lang="en-US"/>
          </a:p>
        </p:txBody>
      </p:sp>
    </p:spTree>
    <p:extLst>
      <p:ext uri="{BB962C8B-B14F-4D97-AF65-F5344CB8AC3E}">
        <p14:creationId xmlns:p14="http://schemas.microsoft.com/office/powerpoint/2010/main" val="3044747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14</a:t>
            </a:fld>
            <a:endParaRPr lang="en-US"/>
          </a:p>
        </p:txBody>
      </p:sp>
    </p:spTree>
    <p:extLst>
      <p:ext uri="{BB962C8B-B14F-4D97-AF65-F5344CB8AC3E}">
        <p14:creationId xmlns:p14="http://schemas.microsoft.com/office/powerpoint/2010/main" val="3399823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15</a:t>
            </a:fld>
            <a:endParaRPr lang="en-US"/>
          </a:p>
        </p:txBody>
      </p:sp>
    </p:spTree>
    <p:extLst>
      <p:ext uri="{BB962C8B-B14F-4D97-AF65-F5344CB8AC3E}">
        <p14:creationId xmlns:p14="http://schemas.microsoft.com/office/powerpoint/2010/main" val="2433522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2</a:t>
            </a:fld>
            <a:endParaRPr lang="en-US"/>
          </a:p>
        </p:txBody>
      </p:sp>
    </p:spTree>
    <p:extLst>
      <p:ext uri="{BB962C8B-B14F-4D97-AF65-F5344CB8AC3E}">
        <p14:creationId xmlns:p14="http://schemas.microsoft.com/office/powerpoint/2010/main" val="999487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3</a:t>
            </a:fld>
            <a:endParaRPr lang="en-US"/>
          </a:p>
        </p:txBody>
      </p:sp>
    </p:spTree>
    <p:extLst>
      <p:ext uri="{BB962C8B-B14F-4D97-AF65-F5344CB8AC3E}">
        <p14:creationId xmlns:p14="http://schemas.microsoft.com/office/powerpoint/2010/main" val="2498460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4</a:t>
            </a:fld>
            <a:endParaRPr lang="en-US"/>
          </a:p>
        </p:txBody>
      </p:sp>
    </p:spTree>
    <p:extLst>
      <p:ext uri="{BB962C8B-B14F-4D97-AF65-F5344CB8AC3E}">
        <p14:creationId xmlns:p14="http://schemas.microsoft.com/office/powerpoint/2010/main" val="417371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5</a:t>
            </a:fld>
            <a:endParaRPr lang="en-US"/>
          </a:p>
        </p:txBody>
      </p:sp>
    </p:spTree>
    <p:extLst>
      <p:ext uri="{BB962C8B-B14F-4D97-AF65-F5344CB8AC3E}">
        <p14:creationId xmlns:p14="http://schemas.microsoft.com/office/powerpoint/2010/main" val="1033759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6</a:t>
            </a:fld>
            <a:endParaRPr lang="en-US"/>
          </a:p>
        </p:txBody>
      </p:sp>
    </p:spTree>
    <p:extLst>
      <p:ext uri="{BB962C8B-B14F-4D97-AF65-F5344CB8AC3E}">
        <p14:creationId xmlns:p14="http://schemas.microsoft.com/office/powerpoint/2010/main" val="3293412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7</a:t>
            </a:fld>
            <a:endParaRPr lang="en-US"/>
          </a:p>
        </p:txBody>
      </p:sp>
    </p:spTree>
    <p:extLst>
      <p:ext uri="{BB962C8B-B14F-4D97-AF65-F5344CB8AC3E}">
        <p14:creationId xmlns:p14="http://schemas.microsoft.com/office/powerpoint/2010/main" val="385610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8</a:t>
            </a:fld>
            <a:endParaRPr lang="en-US"/>
          </a:p>
        </p:txBody>
      </p:sp>
    </p:spTree>
    <p:extLst>
      <p:ext uri="{BB962C8B-B14F-4D97-AF65-F5344CB8AC3E}">
        <p14:creationId xmlns:p14="http://schemas.microsoft.com/office/powerpoint/2010/main" val="2472074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3F9717-867D-45BF-961C-F7969A36EEA7}" type="slidenum">
              <a:rPr lang="en-US" smtClean="0"/>
              <a:t>9</a:t>
            </a:fld>
            <a:endParaRPr lang="en-US"/>
          </a:p>
        </p:txBody>
      </p:sp>
    </p:spTree>
    <p:extLst>
      <p:ext uri="{BB962C8B-B14F-4D97-AF65-F5344CB8AC3E}">
        <p14:creationId xmlns:p14="http://schemas.microsoft.com/office/powerpoint/2010/main" val="2336771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E4A4-FA3F-4FA2-AED9-4242F179E4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C418F9-0BA8-40AC-B467-E9CE232D1E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ECACC1-1A8F-44D6-9F78-A03B0CBD3BB6}"/>
              </a:ext>
            </a:extLst>
          </p:cNvPr>
          <p:cNvSpPr>
            <a:spLocks noGrp="1"/>
          </p:cNvSpPr>
          <p:nvPr>
            <p:ph type="dt" sz="half" idx="10"/>
          </p:nvPr>
        </p:nvSpPr>
        <p:spPr/>
        <p:txBody>
          <a:bodyPr/>
          <a:lstStyle/>
          <a:p>
            <a:fld id="{0D3C9631-9D19-4634-A0DE-3C9CE5932040}" type="datetimeFigureOut">
              <a:rPr lang="en-US" smtClean="0"/>
              <a:t>3/10/2022</a:t>
            </a:fld>
            <a:endParaRPr lang="en-US"/>
          </a:p>
        </p:txBody>
      </p:sp>
      <p:sp>
        <p:nvSpPr>
          <p:cNvPr id="5" name="Footer Placeholder 4">
            <a:extLst>
              <a:ext uri="{FF2B5EF4-FFF2-40B4-BE49-F238E27FC236}">
                <a16:creationId xmlns:a16="http://schemas.microsoft.com/office/drawing/2014/main" id="{80C403E4-B959-4C5C-94CC-BC90330ABD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775212-A34E-4F01-AB8B-BB471EE60065}"/>
              </a:ext>
            </a:extLst>
          </p:cNvPr>
          <p:cNvSpPr>
            <a:spLocks noGrp="1"/>
          </p:cNvSpPr>
          <p:nvPr>
            <p:ph type="sldNum" sz="quarter" idx="12"/>
          </p:nvPr>
        </p:nvSpPr>
        <p:spPr/>
        <p:txBody>
          <a:bodyPr/>
          <a:lstStyle/>
          <a:p>
            <a:fld id="{2E2D7BB0-0D9F-4F9B-BAEE-63BFBE9B8852}" type="slidenum">
              <a:rPr lang="en-US" smtClean="0"/>
              <a:t>‹#›</a:t>
            </a:fld>
            <a:endParaRPr lang="en-US"/>
          </a:p>
        </p:txBody>
      </p:sp>
    </p:spTree>
    <p:extLst>
      <p:ext uri="{BB962C8B-B14F-4D97-AF65-F5344CB8AC3E}">
        <p14:creationId xmlns:p14="http://schemas.microsoft.com/office/powerpoint/2010/main" val="78626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62160-2F15-430E-AD4C-ED45B2770A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287F8D-8911-465B-93EC-25483D2D442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D04D2-DC21-49DB-8B3E-C98AFE53F41B}"/>
              </a:ext>
            </a:extLst>
          </p:cNvPr>
          <p:cNvSpPr>
            <a:spLocks noGrp="1"/>
          </p:cNvSpPr>
          <p:nvPr>
            <p:ph type="dt" sz="half" idx="10"/>
          </p:nvPr>
        </p:nvSpPr>
        <p:spPr/>
        <p:txBody>
          <a:bodyPr/>
          <a:lstStyle/>
          <a:p>
            <a:fld id="{0D3C9631-9D19-4634-A0DE-3C9CE5932040}" type="datetimeFigureOut">
              <a:rPr lang="en-US" smtClean="0"/>
              <a:t>3/10/2022</a:t>
            </a:fld>
            <a:endParaRPr lang="en-US"/>
          </a:p>
        </p:txBody>
      </p:sp>
      <p:sp>
        <p:nvSpPr>
          <p:cNvPr id="5" name="Footer Placeholder 4">
            <a:extLst>
              <a:ext uri="{FF2B5EF4-FFF2-40B4-BE49-F238E27FC236}">
                <a16:creationId xmlns:a16="http://schemas.microsoft.com/office/drawing/2014/main" id="{273AD90D-E027-4D45-ACCA-656D340D00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6E9547-C52E-49C9-B9BC-CE82319CFC19}"/>
              </a:ext>
            </a:extLst>
          </p:cNvPr>
          <p:cNvSpPr>
            <a:spLocks noGrp="1"/>
          </p:cNvSpPr>
          <p:nvPr>
            <p:ph type="sldNum" sz="quarter" idx="12"/>
          </p:nvPr>
        </p:nvSpPr>
        <p:spPr/>
        <p:txBody>
          <a:bodyPr/>
          <a:lstStyle/>
          <a:p>
            <a:fld id="{2E2D7BB0-0D9F-4F9B-BAEE-63BFBE9B8852}" type="slidenum">
              <a:rPr lang="en-US" smtClean="0"/>
              <a:t>‹#›</a:t>
            </a:fld>
            <a:endParaRPr lang="en-US"/>
          </a:p>
        </p:txBody>
      </p:sp>
    </p:spTree>
    <p:extLst>
      <p:ext uri="{BB962C8B-B14F-4D97-AF65-F5344CB8AC3E}">
        <p14:creationId xmlns:p14="http://schemas.microsoft.com/office/powerpoint/2010/main" val="2213769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D3312A-0BA6-4903-BFC4-9856119499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500043-E6A1-418B-AFDD-845FE476CD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9F0C0-068F-4FE1-96A8-68A3073AC207}"/>
              </a:ext>
            </a:extLst>
          </p:cNvPr>
          <p:cNvSpPr>
            <a:spLocks noGrp="1"/>
          </p:cNvSpPr>
          <p:nvPr>
            <p:ph type="dt" sz="half" idx="10"/>
          </p:nvPr>
        </p:nvSpPr>
        <p:spPr/>
        <p:txBody>
          <a:bodyPr/>
          <a:lstStyle/>
          <a:p>
            <a:fld id="{0D3C9631-9D19-4634-A0DE-3C9CE5932040}" type="datetimeFigureOut">
              <a:rPr lang="en-US" smtClean="0"/>
              <a:t>3/10/2022</a:t>
            </a:fld>
            <a:endParaRPr lang="en-US"/>
          </a:p>
        </p:txBody>
      </p:sp>
      <p:sp>
        <p:nvSpPr>
          <p:cNvPr id="5" name="Footer Placeholder 4">
            <a:extLst>
              <a:ext uri="{FF2B5EF4-FFF2-40B4-BE49-F238E27FC236}">
                <a16:creationId xmlns:a16="http://schemas.microsoft.com/office/drawing/2014/main" id="{5D28219F-7BFA-4423-B592-812F97C0B0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B160B-CAA1-4CD0-B6D5-9001F188345D}"/>
              </a:ext>
            </a:extLst>
          </p:cNvPr>
          <p:cNvSpPr>
            <a:spLocks noGrp="1"/>
          </p:cNvSpPr>
          <p:nvPr>
            <p:ph type="sldNum" sz="quarter" idx="12"/>
          </p:nvPr>
        </p:nvSpPr>
        <p:spPr/>
        <p:txBody>
          <a:bodyPr/>
          <a:lstStyle/>
          <a:p>
            <a:fld id="{2E2D7BB0-0D9F-4F9B-BAEE-63BFBE9B8852}" type="slidenum">
              <a:rPr lang="en-US" smtClean="0"/>
              <a:t>‹#›</a:t>
            </a:fld>
            <a:endParaRPr lang="en-US"/>
          </a:p>
        </p:txBody>
      </p:sp>
    </p:spTree>
    <p:extLst>
      <p:ext uri="{BB962C8B-B14F-4D97-AF65-F5344CB8AC3E}">
        <p14:creationId xmlns:p14="http://schemas.microsoft.com/office/powerpoint/2010/main" val="199403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A9C68-331D-4B1D-B7DE-88BAF8E491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DA0385-247F-4BC8-B634-964ED2FDA1B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F383A5-D055-4F35-82FF-F722800D7DEA}"/>
              </a:ext>
            </a:extLst>
          </p:cNvPr>
          <p:cNvSpPr>
            <a:spLocks noGrp="1"/>
          </p:cNvSpPr>
          <p:nvPr>
            <p:ph type="dt" sz="half" idx="10"/>
          </p:nvPr>
        </p:nvSpPr>
        <p:spPr/>
        <p:txBody>
          <a:bodyPr/>
          <a:lstStyle/>
          <a:p>
            <a:fld id="{0D3C9631-9D19-4634-A0DE-3C9CE5932040}" type="datetimeFigureOut">
              <a:rPr lang="en-US" smtClean="0"/>
              <a:t>3/10/2022</a:t>
            </a:fld>
            <a:endParaRPr lang="en-US"/>
          </a:p>
        </p:txBody>
      </p:sp>
      <p:sp>
        <p:nvSpPr>
          <p:cNvPr id="5" name="Footer Placeholder 4">
            <a:extLst>
              <a:ext uri="{FF2B5EF4-FFF2-40B4-BE49-F238E27FC236}">
                <a16:creationId xmlns:a16="http://schemas.microsoft.com/office/drawing/2014/main" id="{32A65F7D-DF2C-4A0C-909E-3952B36BD5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D4E27F-890C-44F2-9BF0-F098D3D840A2}"/>
              </a:ext>
            </a:extLst>
          </p:cNvPr>
          <p:cNvSpPr>
            <a:spLocks noGrp="1"/>
          </p:cNvSpPr>
          <p:nvPr>
            <p:ph type="sldNum" sz="quarter" idx="12"/>
          </p:nvPr>
        </p:nvSpPr>
        <p:spPr/>
        <p:txBody>
          <a:bodyPr/>
          <a:lstStyle/>
          <a:p>
            <a:fld id="{2E2D7BB0-0D9F-4F9B-BAEE-63BFBE9B8852}" type="slidenum">
              <a:rPr lang="en-US" smtClean="0"/>
              <a:t>‹#›</a:t>
            </a:fld>
            <a:endParaRPr lang="en-US"/>
          </a:p>
        </p:txBody>
      </p:sp>
    </p:spTree>
    <p:extLst>
      <p:ext uri="{BB962C8B-B14F-4D97-AF65-F5344CB8AC3E}">
        <p14:creationId xmlns:p14="http://schemas.microsoft.com/office/powerpoint/2010/main" val="437341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38D5F-E44C-4F0B-87DB-5833C8A975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D0F65D-5D07-4546-8445-C5662C7459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41771B-976E-4C7B-B941-C2808FD819F0}"/>
              </a:ext>
            </a:extLst>
          </p:cNvPr>
          <p:cNvSpPr>
            <a:spLocks noGrp="1"/>
          </p:cNvSpPr>
          <p:nvPr>
            <p:ph type="dt" sz="half" idx="10"/>
          </p:nvPr>
        </p:nvSpPr>
        <p:spPr/>
        <p:txBody>
          <a:bodyPr/>
          <a:lstStyle/>
          <a:p>
            <a:fld id="{0D3C9631-9D19-4634-A0DE-3C9CE5932040}" type="datetimeFigureOut">
              <a:rPr lang="en-US" smtClean="0"/>
              <a:t>3/10/2022</a:t>
            </a:fld>
            <a:endParaRPr lang="en-US"/>
          </a:p>
        </p:txBody>
      </p:sp>
      <p:sp>
        <p:nvSpPr>
          <p:cNvPr id="5" name="Footer Placeholder 4">
            <a:extLst>
              <a:ext uri="{FF2B5EF4-FFF2-40B4-BE49-F238E27FC236}">
                <a16:creationId xmlns:a16="http://schemas.microsoft.com/office/drawing/2014/main" id="{B9080300-DD3C-497D-84B3-4C1537CCE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24C60D-AD5E-41D8-82EA-9AE85C1135FC}"/>
              </a:ext>
            </a:extLst>
          </p:cNvPr>
          <p:cNvSpPr>
            <a:spLocks noGrp="1"/>
          </p:cNvSpPr>
          <p:nvPr>
            <p:ph type="sldNum" sz="quarter" idx="12"/>
          </p:nvPr>
        </p:nvSpPr>
        <p:spPr/>
        <p:txBody>
          <a:bodyPr/>
          <a:lstStyle/>
          <a:p>
            <a:fld id="{2E2D7BB0-0D9F-4F9B-BAEE-63BFBE9B8852}" type="slidenum">
              <a:rPr lang="en-US" smtClean="0"/>
              <a:t>‹#›</a:t>
            </a:fld>
            <a:endParaRPr lang="en-US"/>
          </a:p>
        </p:txBody>
      </p:sp>
    </p:spTree>
    <p:extLst>
      <p:ext uri="{BB962C8B-B14F-4D97-AF65-F5344CB8AC3E}">
        <p14:creationId xmlns:p14="http://schemas.microsoft.com/office/powerpoint/2010/main" val="2185123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40DD5-63C8-4FBD-9BAD-24494CF34F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4EF219-AC10-4FEE-ABA1-378F52344D9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73B373-2CA2-4808-8D78-2B3385E2F7D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516B44-7E42-4AEF-AB92-53F064EEBFF9}"/>
              </a:ext>
            </a:extLst>
          </p:cNvPr>
          <p:cNvSpPr>
            <a:spLocks noGrp="1"/>
          </p:cNvSpPr>
          <p:nvPr>
            <p:ph type="dt" sz="half" idx="10"/>
          </p:nvPr>
        </p:nvSpPr>
        <p:spPr/>
        <p:txBody>
          <a:bodyPr/>
          <a:lstStyle/>
          <a:p>
            <a:fld id="{0D3C9631-9D19-4634-A0DE-3C9CE5932040}" type="datetimeFigureOut">
              <a:rPr lang="en-US" smtClean="0"/>
              <a:t>3/10/2022</a:t>
            </a:fld>
            <a:endParaRPr lang="en-US"/>
          </a:p>
        </p:txBody>
      </p:sp>
      <p:sp>
        <p:nvSpPr>
          <p:cNvPr id="6" name="Footer Placeholder 5">
            <a:extLst>
              <a:ext uri="{FF2B5EF4-FFF2-40B4-BE49-F238E27FC236}">
                <a16:creationId xmlns:a16="http://schemas.microsoft.com/office/drawing/2014/main" id="{78612543-2C35-40AF-A755-9DEDD14CB7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B180B7-2B6C-431C-90B0-7FD6EA561465}"/>
              </a:ext>
            </a:extLst>
          </p:cNvPr>
          <p:cNvSpPr>
            <a:spLocks noGrp="1"/>
          </p:cNvSpPr>
          <p:nvPr>
            <p:ph type="sldNum" sz="quarter" idx="12"/>
          </p:nvPr>
        </p:nvSpPr>
        <p:spPr/>
        <p:txBody>
          <a:bodyPr/>
          <a:lstStyle/>
          <a:p>
            <a:fld id="{2E2D7BB0-0D9F-4F9B-BAEE-63BFBE9B8852}" type="slidenum">
              <a:rPr lang="en-US" smtClean="0"/>
              <a:t>‹#›</a:t>
            </a:fld>
            <a:endParaRPr lang="en-US"/>
          </a:p>
        </p:txBody>
      </p:sp>
    </p:spTree>
    <p:extLst>
      <p:ext uri="{BB962C8B-B14F-4D97-AF65-F5344CB8AC3E}">
        <p14:creationId xmlns:p14="http://schemas.microsoft.com/office/powerpoint/2010/main" val="3162894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55CA9-367F-447E-A4FC-E06FE10CB5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9AC517-1021-4CCC-B079-E9CDBD76C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D958A4-BA26-49B5-87C6-94F5AD05FCD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56A62D-60DD-43E4-8047-4AFEB83CBA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BCF660-CAAA-4E37-89EE-7538F5BF48E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E67152-A7A1-4EE8-8169-D241C1266264}"/>
              </a:ext>
            </a:extLst>
          </p:cNvPr>
          <p:cNvSpPr>
            <a:spLocks noGrp="1"/>
          </p:cNvSpPr>
          <p:nvPr>
            <p:ph type="dt" sz="half" idx="10"/>
          </p:nvPr>
        </p:nvSpPr>
        <p:spPr/>
        <p:txBody>
          <a:bodyPr/>
          <a:lstStyle/>
          <a:p>
            <a:fld id="{0D3C9631-9D19-4634-A0DE-3C9CE5932040}" type="datetimeFigureOut">
              <a:rPr lang="en-US" smtClean="0"/>
              <a:t>3/10/2022</a:t>
            </a:fld>
            <a:endParaRPr lang="en-US"/>
          </a:p>
        </p:txBody>
      </p:sp>
      <p:sp>
        <p:nvSpPr>
          <p:cNvPr id="8" name="Footer Placeholder 7">
            <a:extLst>
              <a:ext uri="{FF2B5EF4-FFF2-40B4-BE49-F238E27FC236}">
                <a16:creationId xmlns:a16="http://schemas.microsoft.com/office/drawing/2014/main" id="{434BDA5B-FABF-43EC-8A43-A8ED69849D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09A711-7811-4ED4-81C4-580BB74D6EAE}"/>
              </a:ext>
            </a:extLst>
          </p:cNvPr>
          <p:cNvSpPr>
            <a:spLocks noGrp="1"/>
          </p:cNvSpPr>
          <p:nvPr>
            <p:ph type="sldNum" sz="quarter" idx="12"/>
          </p:nvPr>
        </p:nvSpPr>
        <p:spPr/>
        <p:txBody>
          <a:bodyPr/>
          <a:lstStyle/>
          <a:p>
            <a:fld id="{2E2D7BB0-0D9F-4F9B-BAEE-63BFBE9B8852}" type="slidenum">
              <a:rPr lang="en-US" smtClean="0"/>
              <a:t>‹#›</a:t>
            </a:fld>
            <a:endParaRPr lang="en-US"/>
          </a:p>
        </p:txBody>
      </p:sp>
    </p:spTree>
    <p:extLst>
      <p:ext uri="{BB962C8B-B14F-4D97-AF65-F5344CB8AC3E}">
        <p14:creationId xmlns:p14="http://schemas.microsoft.com/office/powerpoint/2010/main" val="1582879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0D2-5569-4B28-A664-BE34BF6EBE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BD3A29-5FE2-411A-BE28-9916D24E75DC}"/>
              </a:ext>
            </a:extLst>
          </p:cNvPr>
          <p:cNvSpPr>
            <a:spLocks noGrp="1"/>
          </p:cNvSpPr>
          <p:nvPr>
            <p:ph type="dt" sz="half" idx="10"/>
          </p:nvPr>
        </p:nvSpPr>
        <p:spPr/>
        <p:txBody>
          <a:bodyPr/>
          <a:lstStyle/>
          <a:p>
            <a:fld id="{0D3C9631-9D19-4634-A0DE-3C9CE5932040}" type="datetimeFigureOut">
              <a:rPr lang="en-US" smtClean="0"/>
              <a:t>3/10/2022</a:t>
            </a:fld>
            <a:endParaRPr lang="en-US"/>
          </a:p>
        </p:txBody>
      </p:sp>
      <p:sp>
        <p:nvSpPr>
          <p:cNvPr id="4" name="Footer Placeholder 3">
            <a:extLst>
              <a:ext uri="{FF2B5EF4-FFF2-40B4-BE49-F238E27FC236}">
                <a16:creationId xmlns:a16="http://schemas.microsoft.com/office/drawing/2014/main" id="{942C6038-5680-4ED3-8475-F706ECCBAE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2A9B65-C351-421D-88E6-2681F160651D}"/>
              </a:ext>
            </a:extLst>
          </p:cNvPr>
          <p:cNvSpPr>
            <a:spLocks noGrp="1"/>
          </p:cNvSpPr>
          <p:nvPr>
            <p:ph type="sldNum" sz="quarter" idx="12"/>
          </p:nvPr>
        </p:nvSpPr>
        <p:spPr/>
        <p:txBody>
          <a:bodyPr/>
          <a:lstStyle/>
          <a:p>
            <a:fld id="{2E2D7BB0-0D9F-4F9B-BAEE-63BFBE9B8852}" type="slidenum">
              <a:rPr lang="en-US" smtClean="0"/>
              <a:t>‹#›</a:t>
            </a:fld>
            <a:endParaRPr lang="en-US"/>
          </a:p>
        </p:txBody>
      </p:sp>
    </p:spTree>
    <p:extLst>
      <p:ext uri="{BB962C8B-B14F-4D97-AF65-F5344CB8AC3E}">
        <p14:creationId xmlns:p14="http://schemas.microsoft.com/office/powerpoint/2010/main" val="424246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896DA6-1487-42AB-889F-207A6F669C57}"/>
              </a:ext>
            </a:extLst>
          </p:cNvPr>
          <p:cNvSpPr>
            <a:spLocks noGrp="1"/>
          </p:cNvSpPr>
          <p:nvPr>
            <p:ph type="dt" sz="half" idx="10"/>
          </p:nvPr>
        </p:nvSpPr>
        <p:spPr/>
        <p:txBody>
          <a:bodyPr/>
          <a:lstStyle/>
          <a:p>
            <a:fld id="{0D3C9631-9D19-4634-A0DE-3C9CE5932040}" type="datetimeFigureOut">
              <a:rPr lang="en-US" smtClean="0"/>
              <a:t>3/10/2022</a:t>
            </a:fld>
            <a:endParaRPr lang="en-US"/>
          </a:p>
        </p:txBody>
      </p:sp>
      <p:sp>
        <p:nvSpPr>
          <p:cNvPr id="3" name="Footer Placeholder 2">
            <a:extLst>
              <a:ext uri="{FF2B5EF4-FFF2-40B4-BE49-F238E27FC236}">
                <a16:creationId xmlns:a16="http://schemas.microsoft.com/office/drawing/2014/main" id="{1D5CFB53-6D67-4846-BCAF-6FE8F118D7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C91F0E-F3AE-4DB3-856C-6065FE6F73C0}"/>
              </a:ext>
            </a:extLst>
          </p:cNvPr>
          <p:cNvSpPr>
            <a:spLocks noGrp="1"/>
          </p:cNvSpPr>
          <p:nvPr>
            <p:ph type="sldNum" sz="quarter" idx="12"/>
          </p:nvPr>
        </p:nvSpPr>
        <p:spPr/>
        <p:txBody>
          <a:bodyPr/>
          <a:lstStyle/>
          <a:p>
            <a:fld id="{2E2D7BB0-0D9F-4F9B-BAEE-63BFBE9B8852}" type="slidenum">
              <a:rPr lang="en-US" smtClean="0"/>
              <a:t>‹#›</a:t>
            </a:fld>
            <a:endParaRPr lang="en-US"/>
          </a:p>
        </p:txBody>
      </p:sp>
    </p:spTree>
    <p:extLst>
      <p:ext uri="{BB962C8B-B14F-4D97-AF65-F5344CB8AC3E}">
        <p14:creationId xmlns:p14="http://schemas.microsoft.com/office/powerpoint/2010/main" val="393190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E044-C209-45A8-BF4F-02E1823CCE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DE0BAB-252E-4E2A-8D89-912A937FF6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A56A95-692F-4317-BE69-1AF91B1A3D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133135-CCD8-4709-8BFB-03145579BF1C}"/>
              </a:ext>
            </a:extLst>
          </p:cNvPr>
          <p:cNvSpPr>
            <a:spLocks noGrp="1"/>
          </p:cNvSpPr>
          <p:nvPr>
            <p:ph type="dt" sz="half" idx="10"/>
          </p:nvPr>
        </p:nvSpPr>
        <p:spPr/>
        <p:txBody>
          <a:bodyPr/>
          <a:lstStyle/>
          <a:p>
            <a:fld id="{0D3C9631-9D19-4634-A0DE-3C9CE5932040}" type="datetimeFigureOut">
              <a:rPr lang="en-US" smtClean="0"/>
              <a:t>3/10/2022</a:t>
            </a:fld>
            <a:endParaRPr lang="en-US"/>
          </a:p>
        </p:txBody>
      </p:sp>
      <p:sp>
        <p:nvSpPr>
          <p:cNvPr id="6" name="Footer Placeholder 5">
            <a:extLst>
              <a:ext uri="{FF2B5EF4-FFF2-40B4-BE49-F238E27FC236}">
                <a16:creationId xmlns:a16="http://schemas.microsoft.com/office/drawing/2014/main" id="{3A9AEDDE-F43A-467F-8917-71F328B060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12DD4D-319D-40E6-9DD3-52290927B60C}"/>
              </a:ext>
            </a:extLst>
          </p:cNvPr>
          <p:cNvSpPr>
            <a:spLocks noGrp="1"/>
          </p:cNvSpPr>
          <p:nvPr>
            <p:ph type="sldNum" sz="quarter" idx="12"/>
          </p:nvPr>
        </p:nvSpPr>
        <p:spPr/>
        <p:txBody>
          <a:bodyPr/>
          <a:lstStyle/>
          <a:p>
            <a:fld id="{2E2D7BB0-0D9F-4F9B-BAEE-63BFBE9B8852}" type="slidenum">
              <a:rPr lang="en-US" smtClean="0"/>
              <a:t>‹#›</a:t>
            </a:fld>
            <a:endParaRPr lang="en-US"/>
          </a:p>
        </p:txBody>
      </p:sp>
    </p:spTree>
    <p:extLst>
      <p:ext uri="{BB962C8B-B14F-4D97-AF65-F5344CB8AC3E}">
        <p14:creationId xmlns:p14="http://schemas.microsoft.com/office/powerpoint/2010/main" val="188429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D66F1-0B69-4B97-B232-DF7870801D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6D3479-C72E-4EEE-9D29-1F0FA1A19D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963B3-CAF2-4188-BCEA-89A4B5BAAA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6EDB69-F321-4977-8B6C-670D7AE45891}"/>
              </a:ext>
            </a:extLst>
          </p:cNvPr>
          <p:cNvSpPr>
            <a:spLocks noGrp="1"/>
          </p:cNvSpPr>
          <p:nvPr>
            <p:ph type="dt" sz="half" idx="10"/>
          </p:nvPr>
        </p:nvSpPr>
        <p:spPr/>
        <p:txBody>
          <a:bodyPr/>
          <a:lstStyle/>
          <a:p>
            <a:fld id="{0D3C9631-9D19-4634-A0DE-3C9CE5932040}" type="datetimeFigureOut">
              <a:rPr lang="en-US" smtClean="0"/>
              <a:t>3/10/2022</a:t>
            </a:fld>
            <a:endParaRPr lang="en-US"/>
          </a:p>
        </p:txBody>
      </p:sp>
      <p:sp>
        <p:nvSpPr>
          <p:cNvPr id="6" name="Footer Placeholder 5">
            <a:extLst>
              <a:ext uri="{FF2B5EF4-FFF2-40B4-BE49-F238E27FC236}">
                <a16:creationId xmlns:a16="http://schemas.microsoft.com/office/drawing/2014/main" id="{5220F33A-D25F-4A95-8716-8AD4D21E99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218B60-A92E-4F1F-85D3-2252AB3904FA}"/>
              </a:ext>
            </a:extLst>
          </p:cNvPr>
          <p:cNvSpPr>
            <a:spLocks noGrp="1"/>
          </p:cNvSpPr>
          <p:nvPr>
            <p:ph type="sldNum" sz="quarter" idx="12"/>
          </p:nvPr>
        </p:nvSpPr>
        <p:spPr/>
        <p:txBody>
          <a:bodyPr/>
          <a:lstStyle/>
          <a:p>
            <a:fld id="{2E2D7BB0-0D9F-4F9B-BAEE-63BFBE9B8852}" type="slidenum">
              <a:rPr lang="en-US" smtClean="0"/>
              <a:t>‹#›</a:t>
            </a:fld>
            <a:endParaRPr lang="en-US"/>
          </a:p>
        </p:txBody>
      </p:sp>
    </p:spTree>
    <p:extLst>
      <p:ext uri="{BB962C8B-B14F-4D97-AF65-F5344CB8AC3E}">
        <p14:creationId xmlns:p14="http://schemas.microsoft.com/office/powerpoint/2010/main" val="3654145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1CD8ED-54B3-4459-B607-7DE7D89C6B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FEEBEF-F414-43AD-B219-ED4A33AD7C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0F0177-BF77-42D3-B5F8-F57063E4CD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C9631-9D19-4634-A0DE-3C9CE5932040}" type="datetimeFigureOut">
              <a:rPr lang="en-US" smtClean="0"/>
              <a:t>3/10/2022</a:t>
            </a:fld>
            <a:endParaRPr lang="en-US"/>
          </a:p>
        </p:txBody>
      </p:sp>
      <p:sp>
        <p:nvSpPr>
          <p:cNvPr id="5" name="Footer Placeholder 4">
            <a:extLst>
              <a:ext uri="{FF2B5EF4-FFF2-40B4-BE49-F238E27FC236}">
                <a16:creationId xmlns:a16="http://schemas.microsoft.com/office/drawing/2014/main" id="{A59288F3-DC4D-4B14-80CF-0B78F210B0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BEA9B2-9A05-4F09-8BC3-2AFA80A938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2D7BB0-0D9F-4F9B-BAEE-63BFBE9B8852}" type="slidenum">
              <a:rPr lang="en-US" smtClean="0"/>
              <a:t>‹#›</a:t>
            </a:fld>
            <a:endParaRPr lang="en-US"/>
          </a:p>
        </p:txBody>
      </p:sp>
    </p:spTree>
    <p:extLst>
      <p:ext uri="{BB962C8B-B14F-4D97-AF65-F5344CB8AC3E}">
        <p14:creationId xmlns:p14="http://schemas.microsoft.com/office/powerpoint/2010/main" val="4000108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data@ils.ny.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ils.ny.gov/" TargetMode="Externa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856791"/>
            <a:ext cx="12192000" cy="916928"/>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81000" y="973869"/>
            <a:ext cx="11528534" cy="2628169"/>
          </a:xfrm>
        </p:spPr>
        <p:txBody>
          <a:bodyPr>
            <a:normAutofit/>
          </a:bodyPr>
          <a:lstStyle/>
          <a:p>
            <a:pPr algn="l"/>
            <a:r>
              <a:rPr lang="en-US" sz="4800" b="1" dirty="0">
                <a:latin typeface="Times New Roman" panose="02020603050405020304" pitchFamily="18" charset="0"/>
                <a:cs typeface="Times New Roman" panose="02020603050405020304" pitchFamily="18" charset="0"/>
              </a:rPr>
              <a:t>Data Officer Training: ILS-195 Part 3</a:t>
            </a:r>
          </a:p>
        </p:txBody>
      </p:sp>
      <p:sp>
        <p:nvSpPr>
          <p:cNvPr id="3" name="Subtitle 2"/>
          <p:cNvSpPr>
            <a:spLocks noGrp="1"/>
          </p:cNvSpPr>
          <p:nvPr>
            <p:ph type="subTitle" idx="1"/>
          </p:nvPr>
        </p:nvSpPr>
        <p:spPr>
          <a:xfrm>
            <a:off x="381000" y="3602038"/>
            <a:ext cx="9144000" cy="1655762"/>
          </a:xfrm>
        </p:spPr>
        <p:txBody>
          <a:bodyPr/>
          <a:lstStyle/>
          <a:p>
            <a:pPr algn="l"/>
            <a:r>
              <a:rPr lang="en-US" dirty="0">
                <a:solidFill>
                  <a:schemeClr val="tx1">
                    <a:lumMod val="65000"/>
                    <a:lumOff val="35000"/>
                  </a:schemeClr>
                </a:solidFill>
                <a:latin typeface="Times New Roman" panose="02020603050405020304" pitchFamily="18" charset="0"/>
                <a:cs typeface="Times New Roman" panose="02020603050405020304" pitchFamily="18" charset="0"/>
              </a:rPr>
              <a:t>March 10, 2022</a:t>
            </a:r>
          </a:p>
        </p:txBody>
      </p:sp>
      <p:sp>
        <p:nvSpPr>
          <p:cNvPr id="4" name="Rectangle 3"/>
          <p:cNvSpPr/>
          <p:nvPr/>
        </p:nvSpPr>
        <p:spPr>
          <a:xfrm>
            <a:off x="0" y="6007261"/>
            <a:ext cx="12192000" cy="85073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305262" y="351460"/>
            <a:ext cx="3742971" cy="1119242"/>
          </a:xfrm>
          <a:prstGeom prst="rect">
            <a:avLst/>
          </a:prstGeom>
        </p:spPr>
      </p:pic>
    </p:spTree>
    <p:extLst>
      <p:ext uri="{BB962C8B-B14F-4D97-AF65-F5344CB8AC3E}">
        <p14:creationId xmlns:p14="http://schemas.microsoft.com/office/powerpoint/2010/main" val="1579362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Counting Closed Cases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838200" y="1506829"/>
            <a:ext cx="10515600" cy="5351171"/>
          </a:xfrm>
        </p:spPr>
        <p:txBody>
          <a:bodyPr>
            <a:normAutofit fontScale="92500" lnSpcReduction="20000"/>
          </a:bodyPr>
          <a:lstStyle/>
          <a:p>
            <a:r>
              <a:rPr lang="en-US" dirty="0">
                <a:solidFill>
                  <a:schemeClr val="bg1">
                    <a:lumMod val="75000"/>
                  </a:schemeClr>
                </a:solidFill>
                <a:latin typeface="Times New Roman" panose="02020603050405020304" pitchFamily="18" charset="0"/>
                <a:cs typeface="Times New Roman" panose="02020603050405020304" pitchFamily="18" charset="0"/>
              </a:rPr>
              <a:t>Use of Non-Attorney Professional Services in all cases</a:t>
            </a:r>
          </a:p>
          <a:p>
            <a:r>
              <a:rPr lang="en-US" dirty="0">
                <a:latin typeface="Times New Roman" panose="02020603050405020304" pitchFamily="18" charset="0"/>
                <a:cs typeface="Times New Roman" panose="02020603050405020304" pitchFamily="18" charset="0"/>
              </a:rPr>
              <a:t>Court Dispositions of Trial Cases</a:t>
            </a:r>
          </a:p>
          <a:p>
            <a:pPr lvl="1"/>
            <a:r>
              <a:rPr lang="en-US" dirty="0">
                <a:latin typeface="Times New Roman" panose="02020603050405020304" pitchFamily="18" charset="0"/>
                <a:cs typeface="Times New Roman" panose="02020603050405020304" pitchFamily="18" charset="0"/>
              </a:rPr>
              <a:t>Disposed at Trial – Fully Acquitted</a:t>
            </a:r>
          </a:p>
          <a:p>
            <a:pPr lvl="1"/>
            <a:r>
              <a:rPr lang="en-US" dirty="0">
                <a:latin typeface="Times New Roman" panose="02020603050405020304" pitchFamily="18" charset="0"/>
                <a:cs typeface="Times New Roman" panose="02020603050405020304" pitchFamily="18" charset="0"/>
              </a:rPr>
              <a:t>Disposed at Trial – Found Guilty of Any Charge</a:t>
            </a:r>
          </a:p>
          <a:p>
            <a:pPr lvl="1"/>
            <a:r>
              <a:rPr lang="en-US" dirty="0">
                <a:latin typeface="Times New Roman" panose="02020603050405020304" pitchFamily="18" charset="0"/>
                <a:cs typeface="Times New Roman" panose="02020603050405020304" pitchFamily="18" charset="0"/>
              </a:rPr>
              <a:t>Disposed at Trial – Dismissal</a:t>
            </a:r>
          </a:p>
          <a:p>
            <a:pPr lvl="1"/>
            <a:r>
              <a:rPr lang="en-US" dirty="0">
                <a:latin typeface="Times New Roman" panose="02020603050405020304" pitchFamily="18" charset="0"/>
                <a:cs typeface="Times New Roman" panose="02020603050405020304" pitchFamily="18" charset="0"/>
              </a:rPr>
              <a:t>Disposed by Guilty Plea to Top Charge</a:t>
            </a:r>
          </a:p>
          <a:p>
            <a:pPr lvl="1"/>
            <a:r>
              <a:rPr lang="en-US" dirty="0">
                <a:latin typeface="Times New Roman" panose="02020603050405020304" pitchFamily="18" charset="0"/>
                <a:cs typeface="Times New Roman" panose="02020603050405020304" pitchFamily="18" charset="0"/>
              </a:rPr>
              <a:t>Disposed by Guilty Plea to Lesser Charge</a:t>
            </a:r>
          </a:p>
          <a:p>
            <a:pPr lvl="1"/>
            <a:r>
              <a:rPr lang="en-US" dirty="0">
                <a:latin typeface="Times New Roman" panose="02020603050405020304" pitchFamily="18" charset="0"/>
                <a:cs typeface="Times New Roman" panose="02020603050405020304" pitchFamily="18" charset="0"/>
              </a:rPr>
              <a:t>Adjournment in Contemplation of Dismissal</a:t>
            </a:r>
          </a:p>
          <a:p>
            <a:pPr lvl="1"/>
            <a:r>
              <a:rPr lang="en-US" dirty="0">
                <a:latin typeface="Times New Roman" panose="02020603050405020304" pitchFamily="18" charset="0"/>
                <a:cs typeface="Times New Roman" panose="02020603050405020304" pitchFamily="18" charset="0"/>
              </a:rPr>
              <a:t>Covered or Dismissed in Satisfaction of Other Case</a:t>
            </a:r>
          </a:p>
          <a:p>
            <a:pPr lvl="1"/>
            <a:r>
              <a:rPr lang="en-US" dirty="0">
                <a:latin typeface="Times New Roman" panose="02020603050405020304" pitchFamily="18" charset="0"/>
                <a:cs typeface="Times New Roman" panose="02020603050405020304" pitchFamily="18" charset="0"/>
              </a:rPr>
              <a:t>Otherwise Dismissed</a:t>
            </a:r>
          </a:p>
          <a:p>
            <a:pPr lvl="1"/>
            <a:r>
              <a:rPr lang="en-US" dirty="0">
                <a:latin typeface="Times New Roman" panose="02020603050405020304" pitchFamily="18" charset="0"/>
                <a:cs typeface="Times New Roman" panose="02020603050405020304" pitchFamily="18" charset="0"/>
              </a:rPr>
              <a:t>Other Court Dispositions</a:t>
            </a:r>
          </a:p>
          <a:p>
            <a:r>
              <a:rPr lang="en-US" dirty="0">
                <a:solidFill>
                  <a:schemeClr val="bg1">
                    <a:lumMod val="75000"/>
                  </a:schemeClr>
                </a:solidFill>
                <a:latin typeface="Times New Roman" panose="02020603050405020304" pitchFamily="18" charset="0"/>
                <a:cs typeface="Times New Roman" panose="02020603050405020304" pitchFamily="18" charset="0"/>
              </a:rPr>
              <a:t>Partial Representation of Trial Cases</a:t>
            </a:r>
          </a:p>
          <a:p>
            <a:r>
              <a:rPr lang="en-US" dirty="0">
                <a:solidFill>
                  <a:schemeClr val="bg1">
                    <a:lumMod val="75000"/>
                  </a:schemeClr>
                </a:solidFill>
                <a:latin typeface="Times New Roman" panose="02020603050405020304" pitchFamily="18" charset="0"/>
                <a:cs typeface="Times New Roman" panose="02020603050405020304" pitchFamily="18" charset="0"/>
              </a:rPr>
              <a:t>Court Dispositions of Appellate Cases</a:t>
            </a:r>
          </a:p>
          <a:p>
            <a:r>
              <a:rPr lang="en-US" dirty="0">
                <a:solidFill>
                  <a:schemeClr val="bg1">
                    <a:lumMod val="75000"/>
                  </a:schemeClr>
                </a:solidFill>
                <a:latin typeface="Times New Roman" panose="02020603050405020304" pitchFamily="18" charset="0"/>
                <a:cs typeface="Times New Roman" panose="02020603050405020304" pitchFamily="18" charset="0"/>
              </a:rPr>
              <a:t>Attorney Activities in Appellate Cases</a:t>
            </a:r>
          </a:p>
          <a:p>
            <a:r>
              <a:rPr lang="en-US" dirty="0">
                <a:solidFill>
                  <a:schemeClr val="bg1">
                    <a:lumMod val="75000"/>
                  </a:schemeClr>
                </a:solidFill>
                <a:latin typeface="Times New Roman" panose="02020603050405020304" pitchFamily="18" charset="0"/>
                <a:cs typeface="Times New Roman" panose="02020603050405020304" pitchFamily="18" charset="0"/>
              </a:rPr>
              <a:t>Reasons Other than Court Disposition for all cases</a:t>
            </a:r>
          </a:p>
          <a:p>
            <a:pPr lvl="1"/>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2478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Counting Closed Cases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838200" y="1942452"/>
            <a:ext cx="10515600" cy="5351171"/>
          </a:xfrm>
        </p:spPr>
        <p:txBody>
          <a:bodyPr>
            <a:normAutofit/>
          </a:bodyPr>
          <a:lstStyle/>
          <a:p>
            <a:r>
              <a:rPr lang="en-US" dirty="0">
                <a:solidFill>
                  <a:schemeClr val="bg1">
                    <a:lumMod val="75000"/>
                  </a:schemeClr>
                </a:solidFill>
                <a:latin typeface="Times New Roman" panose="02020603050405020304" pitchFamily="18" charset="0"/>
                <a:cs typeface="Times New Roman" panose="02020603050405020304" pitchFamily="18" charset="0"/>
              </a:rPr>
              <a:t>Use of Non-Attorney Professional Services in all cases</a:t>
            </a:r>
          </a:p>
          <a:p>
            <a:r>
              <a:rPr lang="en-US" dirty="0">
                <a:solidFill>
                  <a:schemeClr val="bg1">
                    <a:lumMod val="75000"/>
                  </a:schemeClr>
                </a:solidFill>
                <a:latin typeface="Times New Roman" panose="02020603050405020304" pitchFamily="18" charset="0"/>
                <a:cs typeface="Times New Roman" panose="02020603050405020304" pitchFamily="18" charset="0"/>
              </a:rPr>
              <a:t>Court Dispositions of Trial Cases</a:t>
            </a:r>
          </a:p>
          <a:p>
            <a:r>
              <a:rPr lang="en-US" dirty="0">
                <a:latin typeface="Times New Roman" panose="02020603050405020304" pitchFamily="18" charset="0"/>
                <a:cs typeface="Times New Roman" panose="02020603050405020304" pitchFamily="18" charset="0"/>
              </a:rPr>
              <a:t>Partial Representation of Trial Cases</a:t>
            </a:r>
          </a:p>
          <a:p>
            <a:pPr lvl="1"/>
            <a:r>
              <a:rPr lang="en-US" dirty="0">
                <a:latin typeface="Times New Roman" panose="02020603050405020304" pitchFamily="18" charset="0"/>
                <a:cs typeface="Times New Roman" panose="02020603050405020304" pitchFamily="18" charset="0"/>
              </a:rPr>
              <a:t>Counsel at Arraignment Only / After Arraignment Only</a:t>
            </a:r>
          </a:p>
          <a:p>
            <a:r>
              <a:rPr lang="en-US" dirty="0">
                <a:solidFill>
                  <a:schemeClr val="bg1">
                    <a:lumMod val="75000"/>
                  </a:schemeClr>
                </a:solidFill>
                <a:latin typeface="Times New Roman" panose="02020603050405020304" pitchFamily="18" charset="0"/>
                <a:cs typeface="Times New Roman" panose="02020603050405020304" pitchFamily="18" charset="0"/>
              </a:rPr>
              <a:t>Court Dispositions of Appellate Cases</a:t>
            </a:r>
          </a:p>
          <a:p>
            <a:r>
              <a:rPr lang="en-US" dirty="0">
                <a:solidFill>
                  <a:schemeClr val="bg1">
                    <a:lumMod val="75000"/>
                  </a:schemeClr>
                </a:solidFill>
                <a:latin typeface="Times New Roman" panose="02020603050405020304" pitchFamily="18" charset="0"/>
                <a:cs typeface="Times New Roman" panose="02020603050405020304" pitchFamily="18" charset="0"/>
              </a:rPr>
              <a:t>Attorney Activities in Appellate Cases</a:t>
            </a:r>
          </a:p>
          <a:p>
            <a:r>
              <a:rPr lang="en-US" dirty="0">
                <a:solidFill>
                  <a:schemeClr val="bg1">
                    <a:lumMod val="75000"/>
                  </a:schemeClr>
                </a:solidFill>
                <a:latin typeface="Times New Roman" panose="02020603050405020304" pitchFamily="18" charset="0"/>
                <a:cs typeface="Times New Roman" panose="02020603050405020304" pitchFamily="18" charset="0"/>
              </a:rPr>
              <a:t>Reasons Other than Court Disposition for all cases</a:t>
            </a:r>
          </a:p>
          <a:p>
            <a:pPr lvl="1"/>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8591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Counting Closed Cases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838200" y="1942452"/>
            <a:ext cx="10515600" cy="5351171"/>
          </a:xfrm>
        </p:spPr>
        <p:txBody>
          <a:bodyPr>
            <a:normAutofit/>
          </a:bodyPr>
          <a:lstStyle/>
          <a:p>
            <a:r>
              <a:rPr lang="en-US" dirty="0">
                <a:solidFill>
                  <a:schemeClr val="bg1">
                    <a:lumMod val="75000"/>
                  </a:schemeClr>
                </a:solidFill>
                <a:latin typeface="Times New Roman" panose="02020603050405020304" pitchFamily="18" charset="0"/>
                <a:cs typeface="Times New Roman" panose="02020603050405020304" pitchFamily="18" charset="0"/>
              </a:rPr>
              <a:t>Use of Non-Attorney Professional Services in all cases</a:t>
            </a:r>
          </a:p>
          <a:p>
            <a:r>
              <a:rPr lang="en-US" dirty="0">
                <a:solidFill>
                  <a:schemeClr val="bg1">
                    <a:lumMod val="75000"/>
                  </a:schemeClr>
                </a:solidFill>
                <a:latin typeface="Times New Roman" panose="02020603050405020304" pitchFamily="18" charset="0"/>
                <a:cs typeface="Times New Roman" panose="02020603050405020304" pitchFamily="18" charset="0"/>
              </a:rPr>
              <a:t>Court Dispositions of Trial Cases</a:t>
            </a:r>
          </a:p>
          <a:p>
            <a:r>
              <a:rPr lang="en-US" dirty="0">
                <a:solidFill>
                  <a:schemeClr val="bg1">
                    <a:lumMod val="75000"/>
                  </a:schemeClr>
                </a:solidFill>
                <a:latin typeface="Times New Roman" panose="02020603050405020304" pitchFamily="18" charset="0"/>
                <a:cs typeface="Times New Roman" panose="02020603050405020304" pitchFamily="18" charset="0"/>
              </a:rPr>
              <a:t>Partial Representation of Trial Cases</a:t>
            </a:r>
          </a:p>
          <a:p>
            <a:r>
              <a:rPr lang="en-US" dirty="0">
                <a:latin typeface="Times New Roman" panose="02020603050405020304" pitchFamily="18" charset="0"/>
                <a:cs typeface="Times New Roman" panose="02020603050405020304" pitchFamily="18" charset="0"/>
              </a:rPr>
              <a:t>Court Dispositions of Appellate Cases</a:t>
            </a:r>
          </a:p>
          <a:p>
            <a:pPr lvl="1"/>
            <a:r>
              <a:rPr lang="en-US" dirty="0">
                <a:latin typeface="Times New Roman" panose="02020603050405020304" pitchFamily="18" charset="0"/>
                <a:cs typeface="Times New Roman" panose="02020603050405020304" pitchFamily="18" charset="0"/>
              </a:rPr>
              <a:t>Affirmed </a:t>
            </a:r>
          </a:p>
          <a:p>
            <a:pPr lvl="1"/>
            <a:r>
              <a:rPr lang="en-US" dirty="0">
                <a:latin typeface="Times New Roman" panose="02020603050405020304" pitchFamily="18" charset="0"/>
                <a:cs typeface="Times New Roman" panose="02020603050405020304" pitchFamily="18" charset="0"/>
              </a:rPr>
              <a:t>Reversed or Modified</a:t>
            </a:r>
          </a:p>
          <a:p>
            <a:pPr lvl="1"/>
            <a:r>
              <a:rPr lang="en-US" dirty="0">
                <a:latin typeface="Times New Roman" panose="02020603050405020304" pitchFamily="18" charset="0"/>
                <a:cs typeface="Times New Roman" panose="02020603050405020304" pitchFamily="18" charset="0"/>
              </a:rPr>
              <a:t>Anders Brief Filed and Case Dismissed</a:t>
            </a:r>
          </a:p>
          <a:p>
            <a:pPr lvl="1"/>
            <a:r>
              <a:rPr lang="en-US" dirty="0">
                <a:latin typeface="Times New Roman" panose="02020603050405020304" pitchFamily="18" charset="0"/>
                <a:cs typeface="Times New Roman" panose="02020603050405020304" pitchFamily="18" charset="0"/>
              </a:rPr>
              <a:t>Other Disposition (Dismissed for Other Reason, Withdrawn, etc.)</a:t>
            </a:r>
          </a:p>
          <a:p>
            <a:r>
              <a:rPr lang="en-US" dirty="0">
                <a:solidFill>
                  <a:schemeClr val="bg1">
                    <a:lumMod val="75000"/>
                  </a:schemeClr>
                </a:solidFill>
                <a:latin typeface="Times New Roman" panose="02020603050405020304" pitchFamily="18" charset="0"/>
                <a:cs typeface="Times New Roman" panose="02020603050405020304" pitchFamily="18" charset="0"/>
              </a:rPr>
              <a:t>Attorney Activities in Appellate Cases</a:t>
            </a:r>
          </a:p>
          <a:p>
            <a:r>
              <a:rPr lang="en-US" dirty="0">
                <a:solidFill>
                  <a:schemeClr val="bg1">
                    <a:lumMod val="75000"/>
                  </a:schemeClr>
                </a:solidFill>
                <a:latin typeface="Times New Roman" panose="02020603050405020304" pitchFamily="18" charset="0"/>
                <a:cs typeface="Times New Roman" panose="02020603050405020304" pitchFamily="18" charset="0"/>
              </a:rPr>
              <a:t>Reasons Other than Court Disposition for all cases</a:t>
            </a:r>
          </a:p>
          <a:p>
            <a:pPr lvl="1"/>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72058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Counting Closed Cases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838200" y="1942452"/>
            <a:ext cx="10515600" cy="5351171"/>
          </a:xfrm>
        </p:spPr>
        <p:txBody>
          <a:bodyPr>
            <a:normAutofit/>
          </a:bodyPr>
          <a:lstStyle/>
          <a:p>
            <a:r>
              <a:rPr lang="en-US" dirty="0">
                <a:solidFill>
                  <a:schemeClr val="bg1">
                    <a:lumMod val="75000"/>
                  </a:schemeClr>
                </a:solidFill>
                <a:latin typeface="Times New Roman" panose="02020603050405020304" pitchFamily="18" charset="0"/>
                <a:cs typeface="Times New Roman" panose="02020603050405020304" pitchFamily="18" charset="0"/>
              </a:rPr>
              <a:t>Use of Non-Attorney Professional Services in all cases</a:t>
            </a:r>
          </a:p>
          <a:p>
            <a:r>
              <a:rPr lang="en-US" dirty="0">
                <a:solidFill>
                  <a:schemeClr val="bg1">
                    <a:lumMod val="75000"/>
                  </a:schemeClr>
                </a:solidFill>
                <a:latin typeface="Times New Roman" panose="02020603050405020304" pitchFamily="18" charset="0"/>
                <a:cs typeface="Times New Roman" panose="02020603050405020304" pitchFamily="18" charset="0"/>
              </a:rPr>
              <a:t>Court Dispositions of Trial Cases</a:t>
            </a:r>
          </a:p>
          <a:p>
            <a:r>
              <a:rPr lang="en-US" dirty="0">
                <a:solidFill>
                  <a:schemeClr val="bg1">
                    <a:lumMod val="75000"/>
                  </a:schemeClr>
                </a:solidFill>
                <a:latin typeface="Times New Roman" panose="02020603050405020304" pitchFamily="18" charset="0"/>
                <a:cs typeface="Times New Roman" panose="02020603050405020304" pitchFamily="18" charset="0"/>
              </a:rPr>
              <a:t>Partial Representation of Trial Cases</a:t>
            </a:r>
          </a:p>
          <a:p>
            <a:r>
              <a:rPr lang="en-US" dirty="0">
                <a:solidFill>
                  <a:schemeClr val="bg1">
                    <a:lumMod val="75000"/>
                  </a:schemeClr>
                </a:solidFill>
                <a:latin typeface="Times New Roman" panose="02020603050405020304" pitchFamily="18" charset="0"/>
                <a:cs typeface="Times New Roman" panose="02020603050405020304" pitchFamily="18" charset="0"/>
              </a:rPr>
              <a:t>Court Dispositions of Appellate Cases</a:t>
            </a:r>
          </a:p>
          <a:p>
            <a:r>
              <a:rPr lang="en-US" dirty="0">
                <a:latin typeface="Times New Roman" panose="02020603050405020304" pitchFamily="18" charset="0"/>
                <a:cs typeface="Times New Roman" panose="02020603050405020304" pitchFamily="18" charset="0"/>
              </a:rPr>
              <a:t>Attorney Activities in Appellate Cases</a:t>
            </a:r>
          </a:p>
          <a:p>
            <a:pPr lvl="1"/>
            <a:r>
              <a:rPr lang="en-US" dirty="0">
                <a:latin typeface="Times New Roman" panose="02020603050405020304" pitchFamily="18" charset="0"/>
                <a:cs typeface="Times New Roman" panose="02020603050405020304" pitchFamily="18" charset="0"/>
              </a:rPr>
              <a:t>Met With Client in Person</a:t>
            </a:r>
          </a:p>
          <a:p>
            <a:pPr lvl="1"/>
            <a:r>
              <a:rPr lang="en-US" dirty="0">
                <a:latin typeface="Times New Roman" panose="02020603050405020304" pitchFamily="18" charset="0"/>
                <a:cs typeface="Times New Roman" panose="02020603050405020304" pitchFamily="18" charset="0"/>
              </a:rPr>
              <a:t>Made Oral Argument</a:t>
            </a:r>
          </a:p>
          <a:p>
            <a:pPr lvl="1"/>
            <a:r>
              <a:rPr lang="en-US" dirty="0">
                <a:latin typeface="Times New Roman" panose="02020603050405020304" pitchFamily="18" charset="0"/>
                <a:cs typeface="Times New Roman" panose="02020603050405020304" pitchFamily="18" charset="0"/>
              </a:rPr>
              <a:t>Moved for Permission to Appeal to the New York Court of Appeals</a:t>
            </a:r>
          </a:p>
          <a:p>
            <a:r>
              <a:rPr lang="en-US" dirty="0">
                <a:solidFill>
                  <a:schemeClr val="bg1">
                    <a:lumMod val="75000"/>
                  </a:schemeClr>
                </a:solidFill>
                <a:latin typeface="Times New Roman" panose="02020603050405020304" pitchFamily="18" charset="0"/>
                <a:cs typeface="Times New Roman" panose="02020603050405020304" pitchFamily="18" charset="0"/>
              </a:rPr>
              <a:t>Reasons Other than Court Disposition for all cases</a:t>
            </a:r>
          </a:p>
          <a:p>
            <a:pPr lvl="1"/>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8889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271066"/>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Counting Closed Cases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279400" y="1311984"/>
            <a:ext cx="10515600" cy="5351171"/>
          </a:xfrm>
        </p:spPr>
        <p:txBody>
          <a:bodyPr>
            <a:normAutofit/>
          </a:bodyPr>
          <a:lstStyle/>
          <a:p>
            <a:r>
              <a:rPr lang="en-US" dirty="0">
                <a:solidFill>
                  <a:schemeClr val="bg1">
                    <a:lumMod val="75000"/>
                  </a:schemeClr>
                </a:solidFill>
                <a:latin typeface="Times New Roman" panose="02020603050405020304" pitchFamily="18" charset="0"/>
                <a:cs typeface="Times New Roman" panose="02020603050405020304" pitchFamily="18" charset="0"/>
              </a:rPr>
              <a:t>Use of Non-Attorney Professional Services in all cases</a:t>
            </a:r>
          </a:p>
          <a:p>
            <a:r>
              <a:rPr lang="en-US" dirty="0">
                <a:solidFill>
                  <a:schemeClr val="bg1">
                    <a:lumMod val="75000"/>
                  </a:schemeClr>
                </a:solidFill>
                <a:latin typeface="Times New Roman" panose="02020603050405020304" pitchFamily="18" charset="0"/>
                <a:cs typeface="Times New Roman" panose="02020603050405020304" pitchFamily="18" charset="0"/>
              </a:rPr>
              <a:t>Court Dispositions of Trial Cases</a:t>
            </a:r>
          </a:p>
          <a:p>
            <a:r>
              <a:rPr lang="en-US" dirty="0">
                <a:solidFill>
                  <a:schemeClr val="bg1">
                    <a:lumMod val="75000"/>
                  </a:schemeClr>
                </a:solidFill>
                <a:latin typeface="Times New Roman" panose="02020603050405020304" pitchFamily="18" charset="0"/>
                <a:cs typeface="Times New Roman" panose="02020603050405020304" pitchFamily="18" charset="0"/>
              </a:rPr>
              <a:t>Partial Representation of Trial Cases</a:t>
            </a:r>
          </a:p>
          <a:p>
            <a:r>
              <a:rPr lang="en-US" dirty="0">
                <a:solidFill>
                  <a:schemeClr val="bg1">
                    <a:lumMod val="75000"/>
                  </a:schemeClr>
                </a:solidFill>
                <a:latin typeface="Times New Roman" panose="02020603050405020304" pitchFamily="18" charset="0"/>
                <a:cs typeface="Times New Roman" panose="02020603050405020304" pitchFamily="18" charset="0"/>
              </a:rPr>
              <a:t>Court Dispositions of Appellate Cases</a:t>
            </a:r>
          </a:p>
          <a:p>
            <a:r>
              <a:rPr lang="en-US" dirty="0">
                <a:solidFill>
                  <a:schemeClr val="bg1">
                    <a:lumMod val="75000"/>
                  </a:schemeClr>
                </a:solidFill>
                <a:latin typeface="Times New Roman" panose="02020603050405020304" pitchFamily="18" charset="0"/>
                <a:cs typeface="Times New Roman" panose="02020603050405020304" pitchFamily="18" charset="0"/>
              </a:rPr>
              <a:t>Attorney Activities in Appellate Cases</a:t>
            </a:r>
          </a:p>
          <a:p>
            <a:r>
              <a:rPr lang="en-US" dirty="0">
                <a:latin typeface="Times New Roman" panose="02020603050405020304" pitchFamily="18" charset="0"/>
                <a:cs typeface="Times New Roman" panose="02020603050405020304" pitchFamily="18" charset="0"/>
              </a:rPr>
              <a:t>Reasons Other than Court Disposition for all cases</a:t>
            </a:r>
          </a:p>
          <a:p>
            <a:pPr lvl="1"/>
            <a:r>
              <a:rPr lang="en-US" dirty="0">
                <a:latin typeface="Times New Roman" panose="02020603050405020304" pitchFamily="18" charset="0"/>
                <a:cs typeface="Times New Roman" panose="02020603050405020304" pitchFamily="18" charset="0"/>
              </a:rPr>
              <a:t>Representation Ended When Conflict Discovered</a:t>
            </a:r>
          </a:p>
          <a:p>
            <a:pPr lvl="1"/>
            <a:r>
              <a:rPr lang="en-US" dirty="0">
                <a:latin typeface="Times New Roman" panose="02020603050405020304" pitchFamily="18" charset="0"/>
                <a:cs typeface="Times New Roman" panose="02020603050405020304" pitchFamily="18" charset="0"/>
              </a:rPr>
              <a:t>Representation Ended When Client Found Financially Ineligible</a:t>
            </a:r>
          </a:p>
          <a:p>
            <a:pPr lvl="1"/>
            <a:r>
              <a:rPr lang="en-US" dirty="0">
                <a:latin typeface="Times New Roman" panose="02020603050405020304" pitchFamily="18" charset="0"/>
                <a:cs typeface="Times New Roman" panose="02020603050405020304" pitchFamily="18" charset="0"/>
              </a:rPr>
              <a:t>Juvenile Offender Removed to Family Court</a:t>
            </a:r>
          </a:p>
          <a:p>
            <a:pPr lvl="1"/>
            <a:r>
              <a:rPr lang="en-US" dirty="0">
                <a:latin typeface="Times New Roman" panose="02020603050405020304" pitchFamily="18" charset="0"/>
                <a:cs typeface="Times New Roman" panose="02020603050405020304" pitchFamily="18" charset="0"/>
              </a:rPr>
              <a:t>Adolescent Offender Removed to Family Court</a:t>
            </a:r>
          </a:p>
          <a:p>
            <a:pPr lvl="1"/>
            <a:r>
              <a:rPr lang="en-US" dirty="0">
                <a:latin typeface="Times New Roman" panose="02020603050405020304" pitchFamily="18" charset="0"/>
                <a:cs typeface="Times New Roman" panose="02020603050405020304" pitchFamily="18" charset="0"/>
              </a:rPr>
              <a:t>Representation Ended Prior to Case Disposition Prior to Case Disposition for Any Other Reason (e.g., Client Retained Private Counsel)</a:t>
            </a:r>
          </a:p>
          <a:p>
            <a:pPr lvl="1"/>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7052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110998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Adolescent and Juvenile Offenders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546100" y="2263350"/>
            <a:ext cx="10515600" cy="5351171"/>
          </a:xfrm>
        </p:spPr>
        <p:txBody>
          <a:bodyPr>
            <a:normAutofit/>
          </a:bodyPr>
          <a:lstStyle/>
          <a:p>
            <a:pPr lvl="1"/>
            <a:r>
              <a:rPr lang="en-US" dirty="0">
                <a:latin typeface="Times New Roman" panose="02020603050405020304" pitchFamily="18" charset="0"/>
                <a:cs typeface="Times New Roman" panose="02020603050405020304" pitchFamily="18" charset="0"/>
              </a:rPr>
              <a:t>Number of Violent Felony and Other Felony Cases with</a:t>
            </a:r>
          </a:p>
          <a:p>
            <a:pPr lvl="2"/>
            <a:r>
              <a:rPr lang="en-US" dirty="0">
                <a:latin typeface="Times New Roman" panose="02020603050405020304" pitchFamily="18" charset="0"/>
                <a:cs typeface="Times New Roman" panose="02020603050405020304" pitchFamily="18" charset="0"/>
              </a:rPr>
              <a:t>Adolescent Offender (16-17 years old)</a:t>
            </a:r>
          </a:p>
          <a:p>
            <a:pPr lvl="2"/>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Number of Violent Felony Cases with</a:t>
            </a:r>
          </a:p>
          <a:p>
            <a:pPr lvl="2"/>
            <a:r>
              <a:rPr lang="en-US" dirty="0">
                <a:latin typeface="Times New Roman" panose="02020603050405020304" pitchFamily="18" charset="0"/>
                <a:cs typeface="Times New Roman" panose="02020603050405020304" pitchFamily="18" charset="0"/>
              </a:rPr>
              <a:t>Juvenile Offenders (13-15 years old) </a:t>
            </a:r>
          </a:p>
        </p:txBody>
      </p:sp>
    </p:spTree>
    <p:extLst>
      <p:ext uri="{BB962C8B-B14F-4D97-AF65-F5344CB8AC3E}">
        <p14:creationId xmlns:p14="http://schemas.microsoft.com/office/powerpoint/2010/main" val="3436644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25228"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ILS-195: Overview</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1" name="Rectangle: Rounded Corners 10">
            <a:extLst>
              <a:ext uri="{FF2B5EF4-FFF2-40B4-BE49-F238E27FC236}">
                <a16:creationId xmlns:a16="http://schemas.microsoft.com/office/drawing/2014/main" id="{54699E91-E40D-467E-9544-3C0C9E33AAE6}"/>
              </a:ext>
            </a:extLst>
          </p:cNvPr>
          <p:cNvSpPr/>
          <p:nvPr/>
        </p:nvSpPr>
        <p:spPr>
          <a:xfrm>
            <a:off x="1377244" y="1825625"/>
            <a:ext cx="2777067" cy="4032979"/>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8000" dirty="0">
                <a:solidFill>
                  <a:schemeClr val="tx1"/>
                </a:solidFill>
                <a:latin typeface="Times New Roman" panose="02020603050405020304" pitchFamily="18" charset="0"/>
                <a:cs typeface="Times New Roman" panose="02020603050405020304" pitchFamily="18" charset="0"/>
              </a:rPr>
              <a:t>1</a:t>
            </a:r>
          </a:p>
          <a:p>
            <a:pPr algn="ctr"/>
            <a:endParaRPr lang="en-US" sz="8000" dirty="0">
              <a:solidFill>
                <a:schemeClr val="tx1"/>
              </a:solidFill>
            </a:endParaRPr>
          </a:p>
        </p:txBody>
      </p:sp>
      <p:sp>
        <p:nvSpPr>
          <p:cNvPr id="21" name="Rectangle: Rounded Corners 20">
            <a:extLst>
              <a:ext uri="{FF2B5EF4-FFF2-40B4-BE49-F238E27FC236}">
                <a16:creationId xmlns:a16="http://schemas.microsoft.com/office/drawing/2014/main" id="{E6C4E022-6892-4D36-A7EE-17AD5D85B62A}"/>
              </a:ext>
            </a:extLst>
          </p:cNvPr>
          <p:cNvSpPr/>
          <p:nvPr/>
        </p:nvSpPr>
        <p:spPr>
          <a:xfrm>
            <a:off x="7439378" y="1825625"/>
            <a:ext cx="2777067" cy="4032979"/>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8000" dirty="0">
                <a:solidFill>
                  <a:schemeClr val="tx1"/>
                </a:solidFill>
                <a:latin typeface="Times New Roman" panose="02020603050405020304" pitchFamily="18" charset="0"/>
                <a:cs typeface="Times New Roman" panose="02020603050405020304" pitchFamily="18" charset="0"/>
              </a:rPr>
              <a:t>3</a:t>
            </a:r>
          </a:p>
        </p:txBody>
      </p:sp>
      <p:sp>
        <p:nvSpPr>
          <p:cNvPr id="22" name="Rectangle: Rounded Corners 21">
            <a:extLst>
              <a:ext uri="{FF2B5EF4-FFF2-40B4-BE49-F238E27FC236}">
                <a16:creationId xmlns:a16="http://schemas.microsoft.com/office/drawing/2014/main" id="{59174828-2589-48D3-B3DC-36200B1CD886}"/>
              </a:ext>
            </a:extLst>
          </p:cNvPr>
          <p:cNvSpPr/>
          <p:nvPr/>
        </p:nvSpPr>
        <p:spPr>
          <a:xfrm>
            <a:off x="4408311" y="1825625"/>
            <a:ext cx="2777067" cy="4032979"/>
          </a:xfrm>
          <a:prstGeom prst="round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8000" dirty="0">
                <a:solidFill>
                  <a:schemeClr val="tx1"/>
                </a:solidFill>
                <a:latin typeface="Times New Roman" panose="02020603050405020304" pitchFamily="18" charset="0"/>
                <a:cs typeface="Times New Roman" panose="02020603050405020304" pitchFamily="18" charset="0"/>
              </a:rPr>
              <a:t>2</a:t>
            </a:r>
          </a:p>
        </p:txBody>
      </p:sp>
      <p:sp>
        <p:nvSpPr>
          <p:cNvPr id="16" name="TextBox 15">
            <a:extLst>
              <a:ext uri="{FF2B5EF4-FFF2-40B4-BE49-F238E27FC236}">
                <a16:creationId xmlns:a16="http://schemas.microsoft.com/office/drawing/2014/main" id="{9513168C-8A19-441B-A1C7-4D59F3388BEB}"/>
              </a:ext>
            </a:extLst>
          </p:cNvPr>
          <p:cNvSpPr txBox="1"/>
          <p:nvPr/>
        </p:nvSpPr>
        <p:spPr>
          <a:xfrm>
            <a:off x="1478844" y="3458671"/>
            <a:ext cx="2585156"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Staffing &amp; Expenditures</a:t>
            </a:r>
          </a:p>
        </p:txBody>
      </p:sp>
      <p:sp>
        <p:nvSpPr>
          <p:cNvPr id="23" name="TextBox 22">
            <a:extLst>
              <a:ext uri="{FF2B5EF4-FFF2-40B4-BE49-F238E27FC236}">
                <a16:creationId xmlns:a16="http://schemas.microsoft.com/office/drawing/2014/main" id="{C7A63A00-6482-4654-9079-33E38BBFD1B5}"/>
              </a:ext>
            </a:extLst>
          </p:cNvPr>
          <p:cNvSpPr txBox="1"/>
          <p:nvPr/>
        </p:nvSpPr>
        <p:spPr>
          <a:xfrm>
            <a:off x="4577644" y="3462652"/>
            <a:ext cx="2438400"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Caseloads</a:t>
            </a:r>
          </a:p>
        </p:txBody>
      </p:sp>
      <p:sp>
        <p:nvSpPr>
          <p:cNvPr id="24" name="TextBox 23">
            <a:extLst>
              <a:ext uri="{FF2B5EF4-FFF2-40B4-BE49-F238E27FC236}">
                <a16:creationId xmlns:a16="http://schemas.microsoft.com/office/drawing/2014/main" id="{611BAC3F-E801-4204-AD57-C029BA3160C6}"/>
              </a:ext>
            </a:extLst>
          </p:cNvPr>
          <p:cNvSpPr txBox="1"/>
          <p:nvPr/>
        </p:nvSpPr>
        <p:spPr>
          <a:xfrm>
            <a:off x="1478844" y="3972315"/>
            <a:ext cx="2585156" cy="369332"/>
          </a:xfrm>
          <a:prstGeom prst="rect">
            <a:avLst/>
          </a:prstGeom>
          <a:noFill/>
        </p:spPr>
        <p:txBody>
          <a:bodyPr wrap="square" rtlCol="0">
            <a:spAutoFit/>
          </a:bodyPr>
          <a:lstStyle/>
          <a:p>
            <a:r>
              <a:rPr lang="en-US" dirty="0">
                <a:solidFill>
                  <a:schemeClr val="tx2">
                    <a:lumMod val="75000"/>
                  </a:schemeClr>
                </a:solidFill>
                <a:latin typeface="Times New Roman" panose="02020603050405020304" pitchFamily="18" charset="0"/>
                <a:cs typeface="Times New Roman" panose="02020603050405020304" pitchFamily="18" charset="0"/>
              </a:rPr>
              <a:t>Training: December 2018</a:t>
            </a:r>
          </a:p>
        </p:txBody>
      </p:sp>
      <p:sp>
        <p:nvSpPr>
          <p:cNvPr id="25" name="TextBox 24">
            <a:extLst>
              <a:ext uri="{FF2B5EF4-FFF2-40B4-BE49-F238E27FC236}">
                <a16:creationId xmlns:a16="http://schemas.microsoft.com/office/drawing/2014/main" id="{44D4C77D-D6B3-4765-9C3E-51989E67042E}"/>
              </a:ext>
            </a:extLst>
          </p:cNvPr>
          <p:cNvSpPr txBox="1"/>
          <p:nvPr/>
        </p:nvSpPr>
        <p:spPr>
          <a:xfrm>
            <a:off x="4504266" y="3972315"/>
            <a:ext cx="2585156" cy="369332"/>
          </a:xfrm>
          <a:prstGeom prst="rect">
            <a:avLst/>
          </a:prstGeom>
          <a:noFill/>
        </p:spPr>
        <p:txBody>
          <a:bodyPr wrap="square" rtlCol="0">
            <a:spAutoFit/>
          </a:bodyPr>
          <a:lstStyle/>
          <a:p>
            <a:pPr algn="ctr"/>
            <a:r>
              <a:rPr lang="en-US" dirty="0">
                <a:solidFill>
                  <a:schemeClr val="tx2">
                    <a:lumMod val="75000"/>
                  </a:schemeClr>
                </a:solidFill>
                <a:latin typeface="Times New Roman" panose="02020603050405020304" pitchFamily="18" charset="0"/>
                <a:cs typeface="Times New Roman" panose="02020603050405020304" pitchFamily="18" charset="0"/>
              </a:rPr>
              <a:t>Training: June 2019</a:t>
            </a:r>
          </a:p>
        </p:txBody>
      </p:sp>
      <p:sp>
        <p:nvSpPr>
          <p:cNvPr id="26" name="TextBox 25">
            <a:extLst>
              <a:ext uri="{FF2B5EF4-FFF2-40B4-BE49-F238E27FC236}">
                <a16:creationId xmlns:a16="http://schemas.microsoft.com/office/drawing/2014/main" id="{DA28863C-D600-4112-B743-73D337133195}"/>
              </a:ext>
            </a:extLst>
          </p:cNvPr>
          <p:cNvSpPr txBox="1"/>
          <p:nvPr/>
        </p:nvSpPr>
        <p:spPr>
          <a:xfrm>
            <a:off x="7535333" y="3972315"/>
            <a:ext cx="2585156" cy="369332"/>
          </a:xfrm>
          <a:prstGeom prst="rect">
            <a:avLst/>
          </a:prstGeom>
          <a:noFill/>
        </p:spPr>
        <p:txBody>
          <a:bodyPr wrap="square" rtlCol="0">
            <a:spAutoFit/>
          </a:bodyPr>
          <a:lstStyle/>
          <a:p>
            <a:pPr algn="ctr"/>
            <a:r>
              <a:rPr lang="en-US" dirty="0">
                <a:solidFill>
                  <a:schemeClr val="tx2">
                    <a:lumMod val="75000"/>
                  </a:schemeClr>
                </a:solidFill>
                <a:latin typeface="Times New Roman" panose="02020603050405020304" pitchFamily="18" charset="0"/>
                <a:cs typeface="Times New Roman" panose="02020603050405020304" pitchFamily="18" charset="0"/>
              </a:rPr>
              <a:t>Training: November 2020</a:t>
            </a:r>
          </a:p>
        </p:txBody>
      </p:sp>
      <p:sp>
        <p:nvSpPr>
          <p:cNvPr id="27" name="TextBox 26">
            <a:extLst>
              <a:ext uri="{FF2B5EF4-FFF2-40B4-BE49-F238E27FC236}">
                <a16:creationId xmlns:a16="http://schemas.microsoft.com/office/drawing/2014/main" id="{5584C032-858E-4A85-A026-77B57DA722E5}"/>
              </a:ext>
            </a:extLst>
          </p:cNvPr>
          <p:cNvSpPr txBox="1"/>
          <p:nvPr/>
        </p:nvSpPr>
        <p:spPr>
          <a:xfrm>
            <a:off x="1473199" y="4562652"/>
            <a:ext cx="2585156" cy="1200329"/>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REPORT IN 2020</a:t>
            </a:r>
          </a:p>
          <a:p>
            <a:pPr algn="ctr"/>
            <a:endParaRPr lang="en-US" b="1" dirty="0">
              <a:latin typeface="Times New Roman" panose="02020603050405020304" pitchFamily="18" charset="0"/>
              <a:cs typeface="Times New Roman" panose="02020603050405020304" pitchFamily="18" charset="0"/>
            </a:endParaRPr>
          </a:p>
          <a:p>
            <a:pPr algn="ctr"/>
            <a:r>
              <a:rPr lang="en-US" b="1" dirty="0">
                <a:solidFill>
                  <a:srgbClr val="C00000"/>
                </a:solidFill>
                <a:latin typeface="Times New Roman" panose="02020603050405020304" pitchFamily="18" charset="0"/>
                <a:cs typeface="Times New Roman" panose="02020603050405020304" pitchFamily="18" charset="0"/>
              </a:rPr>
              <a:t>COLLECT DATA:</a:t>
            </a:r>
          </a:p>
          <a:p>
            <a:pPr algn="ctr"/>
            <a:r>
              <a:rPr lang="en-US" b="1" dirty="0">
                <a:solidFill>
                  <a:srgbClr val="C00000"/>
                </a:solidFill>
                <a:latin typeface="Times New Roman" panose="02020603050405020304" pitchFamily="18" charset="0"/>
                <a:cs typeface="Times New Roman" panose="02020603050405020304" pitchFamily="18" charset="0"/>
              </a:rPr>
              <a:t>JAN-DEC 2019</a:t>
            </a:r>
          </a:p>
        </p:txBody>
      </p:sp>
      <p:sp>
        <p:nvSpPr>
          <p:cNvPr id="28" name="TextBox 27">
            <a:extLst>
              <a:ext uri="{FF2B5EF4-FFF2-40B4-BE49-F238E27FC236}">
                <a16:creationId xmlns:a16="http://schemas.microsoft.com/office/drawing/2014/main" id="{A96D45EE-BE0E-4B9F-A6F3-BB347D7FC01D}"/>
              </a:ext>
            </a:extLst>
          </p:cNvPr>
          <p:cNvSpPr txBox="1"/>
          <p:nvPr/>
        </p:nvSpPr>
        <p:spPr>
          <a:xfrm>
            <a:off x="4430888" y="4551187"/>
            <a:ext cx="2754490" cy="1200329"/>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REPORT IN 2021</a:t>
            </a:r>
          </a:p>
          <a:p>
            <a:pPr algn="ctr"/>
            <a:endParaRPr lang="en-US" b="1" dirty="0">
              <a:latin typeface="Times New Roman" panose="02020603050405020304" pitchFamily="18" charset="0"/>
              <a:cs typeface="Times New Roman" panose="02020603050405020304" pitchFamily="18" charset="0"/>
            </a:endParaRPr>
          </a:p>
          <a:p>
            <a:pPr algn="ctr"/>
            <a:r>
              <a:rPr lang="en-US" b="1" dirty="0">
                <a:solidFill>
                  <a:srgbClr val="C00000"/>
                </a:solidFill>
                <a:latin typeface="Times New Roman" panose="02020603050405020304" pitchFamily="18" charset="0"/>
                <a:cs typeface="Times New Roman" panose="02020603050405020304" pitchFamily="18" charset="0"/>
              </a:rPr>
              <a:t>COLLECT DATA:</a:t>
            </a:r>
          </a:p>
          <a:p>
            <a:pPr algn="ctr"/>
            <a:r>
              <a:rPr lang="en-US" b="1" dirty="0">
                <a:solidFill>
                  <a:srgbClr val="C00000"/>
                </a:solidFill>
                <a:latin typeface="Times New Roman" panose="02020603050405020304" pitchFamily="18" charset="0"/>
                <a:cs typeface="Times New Roman" panose="02020603050405020304" pitchFamily="18" charset="0"/>
              </a:rPr>
              <a:t>JAN-DEC 2020</a:t>
            </a:r>
          </a:p>
        </p:txBody>
      </p:sp>
      <p:sp>
        <p:nvSpPr>
          <p:cNvPr id="29" name="TextBox 28">
            <a:extLst>
              <a:ext uri="{FF2B5EF4-FFF2-40B4-BE49-F238E27FC236}">
                <a16:creationId xmlns:a16="http://schemas.microsoft.com/office/drawing/2014/main" id="{75B44286-8774-4451-B21D-FFA0E4533BB7}"/>
              </a:ext>
            </a:extLst>
          </p:cNvPr>
          <p:cNvSpPr txBox="1"/>
          <p:nvPr/>
        </p:nvSpPr>
        <p:spPr>
          <a:xfrm>
            <a:off x="7439378" y="4539517"/>
            <a:ext cx="2754490" cy="1200329"/>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REPORT IN 2022</a:t>
            </a:r>
          </a:p>
          <a:p>
            <a:pPr algn="ctr"/>
            <a:endParaRPr lang="en-US" b="1" dirty="0">
              <a:latin typeface="Times New Roman" panose="02020603050405020304" pitchFamily="18" charset="0"/>
              <a:cs typeface="Times New Roman" panose="02020603050405020304" pitchFamily="18" charset="0"/>
            </a:endParaRPr>
          </a:p>
          <a:p>
            <a:pPr algn="ctr"/>
            <a:r>
              <a:rPr lang="en-US" b="1" dirty="0">
                <a:solidFill>
                  <a:srgbClr val="C00000"/>
                </a:solidFill>
                <a:latin typeface="Times New Roman" panose="02020603050405020304" pitchFamily="18" charset="0"/>
                <a:cs typeface="Times New Roman" panose="02020603050405020304" pitchFamily="18" charset="0"/>
              </a:rPr>
              <a:t>COLLECT DATA:</a:t>
            </a:r>
          </a:p>
          <a:p>
            <a:pPr algn="ctr"/>
            <a:r>
              <a:rPr lang="en-US" b="1" dirty="0">
                <a:solidFill>
                  <a:srgbClr val="C00000"/>
                </a:solidFill>
                <a:latin typeface="Times New Roman" panose="02020603050405020304" pitchFamily="18" charset="0"/>
                <a:cs typeface="Times New Roman" panose="02020603050405020304" pitchFamily="18" charset="0"/>
              </a:rPr>
              <a:t>JAN-DEC 2021</a:t>
            </a:r>
          </a:p>
        </p:txBody>
      </p:sp>
      <p:sp>
        <p:nvSpPr>
          <p:cNvPr id="18" name="TextBox 17">
            <a:extLst>
              <a:ext uri="{FF2B5EF4-FFF2-40B4-BE49-F238E27FC236}">
                <a16:creationId xmlns:a16="http://schemas.microsoft.com/office/drawing/2014/main" id="{DE34151D-7CB7-48C4-9A68-73811B12FF97}"/>
              </a:ext>
            </a:extLst>
          </p:cNvPr>
          <p:cNvSpPr txBox="1"/>
          <p:nvPr/>
        </p:nvSpPr>
        <p:spPr>
          <a:xfrm>
            <a:off x="7157048" y="3429000"/>
            <a:ext cx="3342177"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Case Activities and Outcomes</a:t>
            </a:r>
          </a:p>
        </p:txBody>
      </p:sp>
    </p:spTree>
    <p:extLst>
      <p:ext uri="{BB962C8B-B14F-4D97-AF65-F5344CB8AC3E}">
        <p14:creationId xmlns:p14="http://schemas.microsoft.com/office/powerpoint/2010/main" val="29027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22" grpId="0" animBg="1"/>
      <p:bldP spid="16" grpId="0"/>
      <p:bldP spid="23" grpId="0"/>
      <p:bldP spid="24" grpId="0"/>
      <p:bldP spid="25" grpId="0"/>
      <p:bldP spid="26" grpId="0"/>
      <p:bldP spid="27" grpId="0"/>
      <p:bldP spid="28" grpId="0"/>
      <p:bldP spid="29"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ILS-195: Past Trainings &amp; FAQs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9" name="TextBox 8">
            <a:extLst>
              <a:ext uri="{FF2B5EF4-FFF2-40B4-BE49-F238E27FC236}">
                <a16:creationId xmlns:a16="http://schemas.microsoft.com/office/drawing/2014/main" id="{6DDE25E6-C1A3-4A38-86A7-1FD98A4BDC00}"/>
              </a:ext>
            </a:extLst>
          </p:cNvPr>
          <p:cNvSpPr txBox="1"/>
          <p:nvPr/>
        </p:nvSpPr>
        <p:spPr>
          <a:xfrm>
            <a:off x="409903" y="1686910"/>
            <a:ext cx="8340558" cy="1754326"/>
          </a:xfrm>
          <a:prstGeom prst="rect">
            <a:avLst/>
          </a:prstGeom>
          <a:noFill/>
        </p:spPr>
        <p:txBody>
          <a:bodyPr wrap="square" rtlCol="0">
            <a:spAutoFit/>
          </a:bodyPr>
          <a:lstStyle/>
          <a:p>
            <a:pPr marL="285750" indent="-28575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hlinkClick r:id="rId5"/>
              </a:rPr>
              <a:t>https://www.ils.ny.gov</a:t>
            </a:r>
            <a:endParaRPr lang="en-US" sz="30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Research and Data Analysis</a:t>
            </a:r>
          </a:p>
          <a:p>
            <a:pPr marL="742950" lvl="1" indent="-28575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Annual Data Reporting</a:t>
            </a: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7569194A-61FD-4694-89FC-64A873B8A9F8}"/>
              </a:ext>
            </a:extLst>
          </p:cNvPr>
          <p:cNvPicPr>
            <a:picLocks noChangeAspect="1"/>
          </p:cNvPicPr>
          <p:nvPr/>
        </p:nvPicPr>
        <p:blipFill>
          <a:blip r:embed="rId6"/>
          <a:stretch>
            <a:fillRect/>
          </a:stretch>
        </p:blipFill>
        <p:spPr>
          <a:xfrm>
            <a:off x="1819764" y="3099768"/>
            <a:ext cx="7086600" cy="2295525"/>
          </a:xfrm>
          <a:prstGeom prst="rect">
            <a:avLst/>
          </a:prstGeom>
        </p:spPr>
      </p:pic>
      <p:sp>
        <p:nvSpPr>
          <p:cNvPr id="12" name="TextBox 11">
            <a:extLst>
              <a:ext uri="{FF2B5EF4-FFF2-40B4-BE49-F238E27FC236}">
                <a16:creationId xmlns:a16="http://schemas.microsoft.com/office/drawing/2014/main" id="{2DD3CC67-2CEC-44B7-A596-FA467D6BC597}"/>
              </a:ext>
            </a:extLst>
          </p:cNvPr>
          <p:cNvSpPr txBox="1"/>
          <p:nvPr/>
        </p:nvSpPr>
        <p:spPr>
          <a:xfrm>
            <a:off x="409903" y="5304606"/>
            <a:ext cx="7914290" cy="553998"/>
          </a:xfrm>
          <a:prstGeom prst="rect">
            <a:avLst/>
          </a:prstGeom>
          <a:noFill/>
        </p:spPr>
        <p:txBody>
          <a:bodyPr wrap="square" rtlCol="0">
            <a:spAutoFit/>
          </a:bodyPr>
          <a:lstStyle/>
          <a:p>
            <a:pPr marL="285750" indent="-28575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hlinkClick r:id="rId7"/>
              </a:rPr>
              <a:t>data@ils.ny.gov</a:t>
            </a:r>
            <a:r>
              <a:rPr lang="en-US" sz="3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17270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Outline</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838200" y="1506828"/>
            <a:ext cx="10515600" cy="5351171"/>
          </a:xfrm>
        </p:spPr>
        <p:txBody>
          <a:bodyPr>
            <a:normAutofit/>
          </a:bodyPr>
          <a:lstStyle/>
          <a:p>
            <a:r>
              <a:rPr lang="en-US" dirty="0">
                <a:latin typeface="Times New Roman" panose="02020603050405020304" pitchFamily="18" charset="0"/>
                <a:cs typeface="Times New Roman" panose="02020603050405020304" pitchFamily="18" charset="0"/>
              </a:rPr>
              <a:t>Review Part 3 of the ILS-195</a:t>
            </a:r>
          </a:p>
          <a:p>
            <a:pPr lvl="1"/>
            <a:r>
              <a:rPr lang="en-US" dirty="0">
                <a:latin typeface="Times New Roman" panose="02020603050405020304" pitchFamily="18" charset="0"/>
                <a:cs typeface="Times New Roman" panose="02020603050405020304" pitchFamily="18" charset="0"/>
              </a:rPr>
              <a:t>Counting Arraignments </a:t>
            </a:r>
          </a:p>
          <a:p>
            <a:pPr lvl="2"/>
            <a:r>
              <a:rPr lang="en-US" dirty="0">
                <a:latin typeface="Times New Roman" panose="02020603050405020304" pitchFamily="18" charset="0"/>
                <a:cs typeface="Times New Roman" panose="02020603050405020304" pitchFamily="18" charset="0"/>
              </a:rPr>
              <a:t>Outcomes</a:t>
            </a:r>
          </a:p>
          <a:p>
            <a:pPr lvl="1"/>
            <a:r>
              <a:rPr lang="en-US" dirty="0">
                <a:latin typeface="Times New Roman" panose="02020603050405020304" pitchFamily="18" charset="0"/>
                <a:cs typeface="Times New Roman" panose="02020603050405020304" pitchFamily="18" charset="0"/>
              </a:rPr>
              <a:t>Counting Closed Cases </a:t>
            </a:r>
          </a:p>
          <a:p>
            <a:pPr lvl="2"/>
            <a:r>
              <a:rPr lang="en-US" dirty="0">
                <a:latin typeface="Times New Roman" panose="02020603050405020304" pitchFamily="18" charset="0"/>
                <a:cs typeface="Times New Roman" panose="02020603050405020304" pitchFamily="18" charset="0"/>
              </a:rPr>
              <a:t>Use of non-attorney professional services in all cases</a:t>
            </a:r>
          </a:p>
          <a:p>
            <a:pPr lvl="2"/>
            <a:r>
              <a:rPr lang="en-US" dirty="0">
                <a:latin typeface="Times New Roman" panose="02020603050405020304" pitchFamily="18" charset="0"/>
                <a:cs typeface="Times New Roman" panose="02020603050405020304" pitchFamily="18" charset="0"/>
              </a:rPr>
              <a:t>Court dispositions in trial cases</a:t>
            </a:r>
          </a:p>
          <a:p>
            <a:pPr lvl="2"/>
            <a:r>
              <a:rPr lang="en-US" dirty="0">
                <a:latin typeface="Times New Roman" panose="02020603050405020304" pitchFamily="18" charset="0"/>
                <a:cs typeface="Times New Roman" panose="02020603050405020304" pitchFamily="18" charset="0"/>
              </a:rPr>
              <a:t>Partial representation of trial cases</a:t>
            </a:r>
          </a:p>
          <a:p>
            <a:pPr lvl="2"/>
            <a:r>
              <a:rPr lang="en-US" dirty="0">
                <a:latin typeface="Times New Roman" panose="02020603050405020304" pitchFamily="18" charset="0"/>
                <a:cs typeface="Times New Roman" panose="02020603050405020304" pitchFamily="18" charset="0"/>
              </a:rPr>
              <a:t>Court dispositions in appellate cases</a:t>
            </a:r>
          </a:p>
          <a:p>
            <a:pPr lvl="2"/>
            <a:r>
              <a:rPr lang="en-US" dirty="0">
                <a:latin typeface="Times New Roman" panose="02020603050405020304" pitchFamily="18" charset="0"/>
                <a:cs typeface="Times New Roman" panose="02020603050405020304" pitchFamily="18" charset="0"/>
              </a:rPr>
              <a:t>Attorney activities in appellate cases</a:t>
            </a:r>
          </a:p>
          <a:p>
            <a:pPr lvl="2"/>
            <a:r>
              <a:rPr lang="en-US" dirty="0">
                <a:latin typeface="Times New Roman" panose="02020603050405020304" pitchFamily="18" charset="0"/>
                <a:cs typeface="Times New Roman" panose="02020603050405020304" pitchFamily="18" charset="0"/>
              </a:rPr>
              <a:t>Reasons other than court disposition in all cases</a:t>
            </a:r>
          </a:p>
          <a:p>
            <a:pPr lvl="1"/>
            <a:r>
              <a:rPr lang="en-US" dirty="0">
                <a:latin typeface="Times New Roman" panose="02020603050405020304" pitchFamily="18" charset="0"/>
                <a:cs typeface="Times New Roman" panose="02020603050405020304" pitchFamily="18" charset="0"/>
              </a:rPr>
              <a:t>Adolescent and Juvenile Offenders</a:t>
            </a:r>
          </a:p>
          <a:p>
            <a:endParaRPr lang="en-US" dirty="0"/>
          </a:p>
        </p:txBody>
      </p:sp>
    </p:spTree>
    <p:extLst>
      <p:ext uri="{BB962C8B-B14F-4D97-AF65-F5344CB8AC3E}">
        <p14:creationId xmlns:p14="http://schemas.microsoft.com/office/powerpoint/2010/main" val="103557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Counting Arraignments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838200" y="1506828"/>
            <a:ext cx="10515600" cy="5351171"/>
          </a:xfrm>
        </p:spPr>
        <p:txBody>
          <a:bodyPr>
            <a:normAutofit/>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What is an arraignment?</a:t>
            </a:r>
          </a:p>
          <a:p>
            <a:endParaRPr lang="en-US" dirty="0"/>
          </a:p>
          <a:p>
            <a:pPr marL="0" indent="0" algn="ctr">
              <a:buNone/>
            </a:pPr>
            <a:r>
              <a:rPr lang="en-US" i="1" dirty="0">
                <a:latin typeface="Times New Roman" panose="02020603050405020304" pitchFamily="18" charset="0"/>
                <a:cs typeface="Times New Roman" panose="02020603050405020304" pitchFamily="18" charset="0"/>
              </a:rPr>
              <a:t>“…the first appearance by a person charged with a crime before a judge or magistrate, with the exception of an appearance where no prosecutor appears and no action occurs other than the adjournment of the criminal process and the unconditional release of the person charged (in which event arraignment shall mean the person’s next appearance before a judge or magistrate)…”</a:t>
            </a:r>
          </a:p>
        </p:txBody>
      </p:sp>
    </p:spTree>
    <p:extLst>
      <p:ext uri="{BB962C8B-B14F-4D97-AF65-F5344CB8AC3E}">
        <p14:creationId xmlns:p14="http://schemas.microsoft.com/office/powerpoint/2010/main" val="388459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Counting Arraignments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665205" y="1942452"/>
            <a:ext cx="10515600" cy="5351171"/>
          </a:xfrm>
        </p:spPr>
        <p:txBody>
          <a:bodyPr>
            <a:normAutofit/>
          </a:bodyPr>
          <a:lstStyle/>
          <a:p>
            <a:r>
              <a:rPr lang="en-US" dirty="0">
                <a:latin typeface="Times New Roman" panose="02020603050405020304" pitchFamily="18" charset="0"/>
                <a:cs typeface="Times New Roman" panose="02020603050405020304" pitchFamily="18" charset="0"/>
              </a:rPr>
              <a:t>OF TOTAL ARRAIGNMENTS</a:t>
            </a:r>
          </a:p>
          <a:p>
            <a:pPr lvl="1"/>
            <a:r>
              <a:rPr lang="en-US" dirty="0">
                <a:latin typeface="Times New Roman" panose="02020603050405020304" pitchFamily="18" charset="0"/>
                <a:cs typeface="Times New Roman" panose="02020603050405020304" pitchFamily="18" charset="0"/>
              </a:rPr>
              <a:t>… at which client was in custody prior to arraignment</a:t>
            </a:r>
          </a:p>
          <a:p>
            <a:pPr lvl="1"/>
            <a:r>
              <a:rPr lang="en-US" dirty="0">
                <a:latin typeface="Times New Roman" panose="02020603050405020304" pitchFamily="18" charset="0"/>
                <a:cs typeface="Times New Roman" panose="02020603050405020304" pitchFamily="18" charset="0"/>
              </a:rPr>
              <a:t>… at which client was </a:t>
            </a:r>
            <a:r>
              <a:rPr lang="en-US" dirty="0" err="1">
                <a:latin typeface="Times New Roman" panose="02020603050405020304" pitchFamily="18" charset="0"/>
                <a:cs typeface="Times New Roman" panose="02020603050405020304" pitchFamily="18" charset="0"/>
              </a:rPr>
              <a:t>ROR’d</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 at which client was released under non-monetary conditions</a:t>
            </a:r>
          </a:p>
          <a:p>
            <a:pPr lvl="1"/>
            <a:r>
              <a:rPr lang="en-US" dirty="0">
                <a:latin typeface="Times New Roman" panose="02020603050405020304" pitchFamily="18" charset="0"/>
                <a:cs typeface="Times New Roman" panose="02020603050405020304" pitchFamily="18" charset="0"/>
              </a:rPr>
              <a:t>… at which bail was set</a:t>
            </a:r>
          </a:p>
          <a:p>
            <a:pPr lvl="1"/>
            <a:r>
              <a:rPr lang="en-US" dirty="0">
                <a:latin typeface="Times New Roman" panose="02020603050405020304" pitchFamily="18" charset="0"/>
                <a:cs typeface="Times New Roman" panose="02020603050405020304" pitchFamily="18" charset="0"/>
              </a:rPr>
              <a:t>… at which client was remanded</a:t>
            </a:r>
          </a:p>
          <a:p>
            <a:pPr lvl="1"/>
            <a:r>
              <a:rPr lang="en-US" dirty="0">
                <a:latin typeface="Times New Roman" panose="02020603050405020304" pitchFamily="18" charset="0"/>
                <a:cs typeface="Times New Roman" panose="02020603050405020304" pitchFamily="18" charset="0"/>
              </a:rPr>
              <a:t>… at which client received an ACD</a:t>
            </a:r>
          </a:p>
          <a:p>
            <a:pPr lvl="1"/>
            <a:r>
              <a:rPr lang="en-US" dirty="0">
                <a:latin typeface="Times New Roman" panose="02020603050405020304" pitchFamily="18" charset="0"/>
                <a:cs typeface="Times New Roman" panose="02020603050405020304" pitchFamily="18" charset="0"/>
              </a:rPr>
              <a:t>… at which the client’s case was dismissed</a:t>
            </a:r>
          </a:p>
          <a:p>
            <a:pPr lvl="1"/>
            <a:r>
              <a:rPr lang="en-US" dirty="0">
                <a:latin typeface="Times New Roman" panose="02020603050405020304" pitchFamily="18" charset="0"/>
                <a:cs typeface="Times New Roman" panose="02020603050405020304" pitchFamily="18" charset="0"/>
              </a:rPr>
              <a:t>… at which the client pleaded guilty</a:t>
            </a:r>
          </a:p>
          <a:p>
            <a:pPr lvl="1"/>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2769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Counting Closed Cases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838200" y="1506828"/>
            <a:ext cx="10515600" cy="5351171"/>
          </a:xfrm>
        </p:spPr>
        <p:txBody>
          <a:bodyPr>
            <a:normAutofit/>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What is a closed case?</a:t>
            </a:r>
          </a:p>
          <a:p>
            <a:endParaRPr lang="en-US" dirty="0"/>
          </a:p>
          <a:p>
            <a:pPr marL="0" indent="0" algn="ctr">
              <a:buNone/>
            </a:pPr>
            <a:r>
              <a:rPr lang="en-US" i="1" dirty="0">
                <a:latin typeface="Times New Roman" panose="02020603050405020304" pitchFamily="18" charset="0"/>
                <a:cs typeface="Times New Roman" panose="02020603050405020304" pitchFamily="18" charset="0"/>
              </a:rPr>
              <a:t>“…cases where representation has terminated either because a final disposition was reached in court, or for some other reason such as the discovery of a conflict of interest, or the client opting to change counsel.”</a:t>
            </a:r>
          </a:p>
        </p:txBody>
      </p:sp>
    </p:spTree>
    <p:extLst>
      <p:ext uri="{BB962C8B-B14F-4D97-AF65-F5344CB8AC3E}">
        <p14:creationId xmlns:p14="http://schemas.microsoft.com/office/powerpoint/2010/main" val="180459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Counting Closed Cases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838200" y="2239963"/>
            <a:ext cx="10515600" cy="5351171"/>
          </a:xfrm>
        </p:spPr>
        <p:txBody>
          <a:bodyPr>
            <a:normAutofit/>
          </a:bodyPr>
          <a:lstStyle/>
          <a:p>
            <a:r>
              <a:rPr lang="en-US" dirty="0">
                <a:latin typeface="Times New Roman" panose="02020603050405020304" pitchFamily="18" charset="0"/>
                <a:cs typeface="Times New Roman" panose="02020603050405020304" pitchFamily="18" charset="0"/>
              </a:rPr>
              <a:t>Use of Non-Attorney Professional Services in all cases</a:t>
            </a:r>
          </a:p>
          <a:p>
            <a:r>
              <a:rPr lang="en-US" dirty="0">
                <a:latin typeface="Times New Roman" panose="02020603050405020304" pitchFamily="18" charset="0"/>
                <a:cs typeface="Times New Roman" panose="02020603050405020304" pitchFamily="18" charset="0"/>
              </a:rPr>
              <a:t>Court Dispositions of Trial Cases</a:t>
            </a:r>
          </a:p>
          <a:p>
            <a:r>
              <a:rPr lang="en-US" dirty="0">
                <a:latin typeface="Times New Roman" panose="02020603050405020304" pitchFamily="18" charset="0"/>
                <a:cs typeface="Times New Roman" panose="02020603050405020304" pitchFamily="18" charset="0"/>
              </a:rPr>
              <a:t>Partial Representation of Trial Cases</a:t>
            </a:r>
          </a:p>
          <a:p>
            <a:r>
              <a:rPr lang="en-US" dirty="0">
                <a:latin typeface="Times New Roman" panose="02020603050405020304" pitchFamily="18" charset="0"/>
                <a:cs typeface="Times New Roman" panose="02020603050405020304" pitchFamily="18" charset="0"/>
              </a:rPr>
              <a:t>Court Dispositions of Appellate Cases</a:t>
            </a:r>
          </a:p>
          <a:p>
            <a:r>
              <a:rPr lang="en-US" dirty="0">
                <a:latin typeface="Times New Roman" panose="02020603050405020304" pitchFamily="18" charset="0"/>
                <a:cs typeface="Times New Roman" panose="02020603050405020304" pitchFamily="18" charset="0"/>
              </a:rPr>
              <a:t>Attorney Activities in Appellate Cases</a:t>
            </a:r>
          </a:p>
          <a:p>
            <a:r>
              <a:rPr lang="en-US" dirty="0">
                <a:latin typeface="Times New Roman" panose="02020603050405020304" pitchFamily="18" charset="0"/>
                <a:cs typeface="Times New Roman" panose="02020603050405020304" pitchFamily="18" charset="0"/>
              </a:rPr>
              <a:t>Reasons Other than Court Disposition for all cases</a:t>
            </a:r>
          </a:p>
          <a:p>
            <a:pPr lvl="1"/>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1699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75"/>
            <a:ext cx="12192000" cy="486137"/>
          </a:xfrm>
          <a:prstGeom prst="rect">
            <a:avLst/>
          </a:prstGeom>
          <a:solidFill>
            <a:srgbClr val="7A9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20073"/>
            <a:ext cx="12192000" cy="354489"/>
          </a:xfrm>
          <a:prstGeom prst="rect">
            <a:avLst/>
          </a:prstGeom>
          <a:solidFill>
            <a:srgbClr val="5B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4000" y="120073"/>
            <a:ext cx="3040993" cy="307777"/>
          </a:xfrm>
          <a:prstGeom prst="rect">
            <a:avLst/>
          </a:prstGeom>
          <a:noFill/>
        </p:spPr>
        <p:txBody>
          <a:bodyPr wrap="square" rtlCol="0">
            <a:spAutoFit/>
          </a:bodyPr>
          <a:lstStyle/>
          <a:p>
            <a:r>
              <a:rPr lang="en-US" sz="1400" dirty="0">
                <a:solidFill>
                  <a:schemeClr val="bg1"/>
                </a:solidFill>
              </a:rPr>
              <a:t>Data Officer Training March 2022</a:t>
            </a:r>
          </a:p>
        </p:txBody>
      </p:sp>
      <p:sp>
        <p:nvSpPr>
          <p:cNvPr id="7" name="Title 1"/>
          <p:cNvSpPr txBox="1">
            <a:spLocks/>
          </p:cNvSpPr>
          <p:nvPr/>
        </p:nvSpPr>
        <p:spPr>
          <a:xfrm>
            <a:off x="254000" y="-147637"/>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latin typeface="Times New Roman" panose="02020603050405020304" pitchFamily="18" charset="0"/>
                <a:cs typeface="Times New Roman" panose="02020603050405020304" pitchFamily="18" charset="0"/>
              </a:rPr>
              <a:t>Counting Closed Cases</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8750461" y="5858604"/>
            <a:ext cx="3342177" cy="999395"/>
          </a:xfrm>
          <a:prstGeom prst="rect">
            <a:avLst/>
          </a:prstGeom>
        </p:spPr>
      </p:pic>
      <p:sp>
        <p:nvSpPr>
          <p:cNvPr id="15" name="Content Placeholder 2">
            <a:extLst>
              <a:ext uri="{FF2B5EF4-FFF2-40B4-BE49-F238E27FC236}">
                <a16:creationId xmlns:a16="http://schemas.microsoft.com/office/drawing/2014/main" id="{80DEF9D2-0739-4AB8-A14F-7714584D885B}"/>
              </a:ext>
            </a:extLst>
          </p:cNvPr>
          <p:cNvSpPr>
            <a:spLocks noGrp="1"/>
          </p:cNvSpPr>
          <p:nvPr>
            <p:ph idx="1"/>
          </p:nvPr>
        </p:nvSpPr>
        <p:spPr>
          <a:xfrm>
            <a:off x="838200" y="1942452"/>
            <a:ext cx="10515600" cy="5351171"/>
          </a:xfrm>
        </p:spPr>
        <p:txBody>
          <a:bodyPr>
            <a:normAutofit/>
          </a:bodyPr>
          <a:lstStyle/>
          <a:p>
            <a:r>
              <a:rPr lang="en-US" dirty="0">
                <a:latin typeface="Times New Roman" panose="02020603050405020304" pitchFamily="18" charset="0"/>
                <a:cs typeface="Times New Roman" panose="02020603050405020304" pitchFamily="18" charset="0"/>
              </a:rPr>
              <a:t>Use of Non-Attorney Professional Services in all cases</a:t>
            </a:r>
          </a:p>
          <a:p>
            <a:pPr lvl="1"/>
            <a:r>
              <a:rPr lang="en-US" dirty="0">
                <a:latin typeface="Times New Roman" panose="02020603050405020304" pitchFamily="18" charset="0"/>
                <a:cs typeface="Times New Roman" panose="02020603050405020304" pitchFamily="18" charset="0"/>
              </a:rPr>
              <a:t>Use of Investigators, Experts, Interpreters, and Social Workers</a:t>
            </a:r>
          </a:p>
          <a:p>
            <a:r>
              <a:rPr lang="en-US" dirty="0">
                <a:solidFill>
                  <a:schemeClr val="bg1">
                    <a:lumMod val="75000"/>
                  </a:schemeClr>
                </a:solidFill>
                <a:latin typeface="Times New Roman" panose="02020603050405020304" pitchFamily="18" charset="0"/>
                <a:cs typeface="Times New Roman" panose="02020603050405020304" pitchFamily="18" charset="0"/>
              </a:rPr>
              <a:t>Court Dispositions of Trial Cases</a:t>
            </a:r>
          </a:p>
          <a:p>
            <a:r>
              <a:rPr lang="en-US" dirty="0">
                <a:solidFill>
                  <a:schemeClr val="bg1">
                    <a:lumMod val="75000"/>
                  </a:schemeClr>
                </a:solidFill>
                <a:latin typeface="Times New Roman" panose="02020603050405020304" pitchFamily="18" charset="0"/>
                <a:cs typeface="Times New Roman" panose="02020603050405020304" pitchFamily="18" charset="0"/>
              </a:rPr>
              <a:t>Partial Representation of Trial Cases</a:t>
            </a:r>
          </a:p>
          <a:p>
            <a:r>
              <a:rPr lang="en-US" dirty="0">
                <a:solidFill>
                  <a:schemeClr val="bg1">
                    <a:lumMod val="75000"/>
                  </a:schemeClr>
                </a:solidFill>
                <a:latin typeface="Times New Roman" panose="02020603050405020304" pitchFamily="18" charset="0"/>
                <a:cs typeface="Times New Roman" panose="02020603050405020304" pitchFamily="18" charset="0"/>
              </a:rPr>
              <a:t>Court Dispositions of Appellate Cases</a:t>
            </a:r>
          </a:p>
          <a:p>
            <a:r>
              <a:rPr lang="en-US" dirty="0">
                <a:solidFill>
                  <a:schemeClr val="bg1">
                    <a:lumMod val="75000"/>
                  </a:schemeClr>
                </a:solidFill>
                <a:latin typeface="Times New Roman" panose="02020603050405020304" pitchFamily="18" charset="0"/>
                <a:cs typeface="Times New Roman" panose="02020603050405020304" pitchFamily="18" charset="0"/>
              </a:rPr>
              <a:t>Attorney Activities in Appellate Cases</a:t>
            </a:r>
          </a:p>
          <a:p>
            <a:r>
              <a:rPr lang="en-US" dirty="0">
                <a:solidFill>
                  <a:schemeClr val="bg1">
                    <a:lumMod val="75000"/>
                  </a:schemeClr>
                </a:solidFill>
                <a:latin typeface="Times New Roman" panose="02020603050405020304" pitchFamily="18" charset="0"/>
                <a:cs typeface="Times New Roman" panose="02020603050405020304" pitchFamily="18" charset="0"/>
              </a:rPr>
              <a:t>Reasons Other than Court Disposition for all cases</a:t>
            </a:r>
          </a:p>
          <a:p>
            <a:pPr lvl="1"/>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67735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B76A40F4CB6B428BD029D8E24E7C5C" ma:contentTypeVersion="6" ma:contentTypeDescription="Create a new document." ma:contentTypeScope="" ma:versionID="bbeb648444453f75f17c7a143815f749">
  <xsd:schema xmlns:xsd="http://www.w3.org/2001/XMLSchema" xmlns:xs="http://www.w3.org/2001/XMLSchema" xmlns:p="http://schemas.microsoft.com/office/2006/metadata/properties" xmlns:ns3="efb4832d-c00b-4ed1-b401-041048ebf358" targetNamespace="http://schemas.microsoft.com/office/2006/metadata/properties" ma:root="true" ma:fieldsID="ac8cc2b8aaaad8bdc45dec2256d81cb4" ns3:_="">
    <xsd:import namespace="efb4832d-c00b-4ed1-b401-041048ebf35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4832d-c00b-4ed1-b401-041048ebf3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13A24B-CE2E-4C20-B035-79D2F673D0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b4832d-c00b-4ed1-b401-041048ebf3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748C29-9893-4388-BEBE-D42637A482ED}">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efb4832d-c00b-4ed1-b401-041048ebf358"/>
    <ds:schemaRef ds:uri="http://schemas.microsoft.com/office/2006/documentManagement/types"/>
    <ds:schemaRef ds:uri="http://purl.org/dc/terms/"/>
    <ds:schemaRef ds:uri="http://www.w3.org/XML/1998/namespace"/>
  </ds:schemaRefs>
</ds:datastoreItem>
</file>

<file path=customXml/itemProps3.xml><?xml version="1.0" encoding="utf-8"?>
<ds:datastoreItem xmlns:ds="http://schemas.openxmlformats.org/officeDocument/2006/customXml" ds:itemID="{F22B6DB4-0CEC-4A6B-8459-A6A90E76DE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877</TotalTime>
  <Words>878</Words>
  <Application>Microsoft Office PowerPoint</Application>
  <PresentationFormat>Widescreen</PresentationFormat>
  <Paragraphs>168</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Data Officer Training: ILS-195 Part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Davies, Andrew (ILS)</dc:creator>
  <cp:lastModifiedBy>Clark, Alyssa M (ILS)</cp:lastModifiedBy>
  <cp:revision>13</cp:revision>
  <cp:lastPrinted>2022-03-10T14:00:30Z</cp:lastPrinted>
  <dcterms:created xsi:type="dcterms:W3CDTF">2019-05-24T13:11:28Z</dcterms:created>
  <dcterms:modified xsi:type="dcterms:W3CDTF">2022-03-10T15:13:54Z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0x01010079B76A40F4CB6B428BD029D8E24E7C5C</vt:lpwstr>
  </property>
</Properties>
</file>